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80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278" r:id="rId26"/>
    <p:sldId id="279" r:id="rId27"/>
    <p:sldId id="281" r:id="rId28"/>
    <p:sldId id="283" r:id="rId2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55">
          <p15:clr>
            <a:srgbClr val="A4A3A4"/>
          </p15:clr>
        </p15:guide>
        <p15:guide id="4" pos="37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767171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98" y="-240"/>
      </p:cViewPr>
      <p:guideLst>
        <p:guide orient="horz" pos="2160"/>
        <p:guide pos="3840"/>
        <p:guide orient="horz" pos="2255"/>
        <p:guide pos="37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3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3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3.e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95CB4-A932-4031-A67A-72C3739729E7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9E63C-FE4E-4E78-A35F-62372B232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7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9E63C-FE4E-4E78-A35F-62372B232B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4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3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9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1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9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9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040E-98FE-4C78-9E93-9A8F62404F0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5961-ECFB-4CD5-8AAB-8622B48D9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7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1.emf"/><Relationship Id="rId18" Type="http://schemas.openxmlformats.org/officeDocument/2006/relationships/image" Target="../media/image35.gif"/><Relationship Id="rId3" Type="http://schemas.openxmlformats.org/officeDocument/2006/relationships/image" Target="../media/image34.png"/><Relationship Id="rId21" Type="http://schemas.openxmlformats.org/officeDocument/2006/relationships/image" Target="../media/image38.jpe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0.wmf"/><Relationship Id="rId24" Type="http://schemas.openxmlformats.org/officeDocument/2006/relationships/image" Target="../media/image43.png"/><Relationship Id="rId5" Type="http://schemas.openxmlformats.org/officeDocument/2006/relationships/image" Target="../media/image28.wmf"/><Relationship Id="rId15" Type="http://schemas.openxmlformats.org/officeDocument/2006/relationships/image" Target="../media/image32.emf"/><Relationship Id="rId23" Type="http://schemas.openxmlformats.org/officeDocument/2006/relationships/image" Target="../media/image42.png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36.gi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9.bin"/><Relationship Id="rId2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12" Type="http://schemas.openxmlformats.org/officeDocument/2006/relationships/image" Target="../media/image5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11" Type="http://schemas.openxmlformats.org/officeDocument/2006/relationships/image" Target="../media/image49.wmf"/><Relationship Id="rId5" Type="http://schemas.openxmlformats.org/officeDocument/2006/relationships/image" Target="../media/image43.wmf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0" Type="http://schemas.openxmlformats.org/officeDocument/2006/relationships/image" Target="../media/image59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0" Type="http://schemas.openxmlformats.org/officeDocument/2006/relationships/image" Target="../media/image59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43.wmf"/><Relationship Id="rId7" Type="http://schemas.openxmlformats.org/officeDocument/2006/relationships/image" Target="../media/image5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image" Target="../media/image61.jpg"/><Relationship Id="rId4" Type="http://schemas.openxmlformats.org/officeDocument/2006/relationships/image" Target="../media/image45.wmf"/><Relationship Id="rId9" Type="http://schemas.openxmlformats.org/officeDocument/2006/relationships/image" Target="../media/image5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9" Type="http://schemas.openxmlformats.org/officeDocument/2006/relationships/image" Target="../media/image9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Relationship Id="rId9" Type="http://schemas.openxmlformats.org/officeDocument/2006/relationships/image" Target="../media/image10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3.wmf"/><Relationship Id="rId7" Type="http://schemas.openxmlformats.org/officeDocument/2006/relationships/image" Target="../media/image107.w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9" Type="http://schemas.openxmlformats.org/officeDocument/2006/relationships/image" Target="../media/image10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08.wmf"/><Relationship Id="rId3" Type="http://schemas.openxmlformats.org/officeDocument/2006/relationships/image" Target="../media/image90.wmf"/><Relationship Id="rId7" Type="http://schemas.openxmlformats.org/officeDocument/2006/relationships/image" Target="../media/image112.wmf"/><Relationship Id="rId12" Type="http://schemas.openxmlformats.org/officeDocument/2006/relationships/image" Target="../media/image106.wmf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image" Target="../media/image104.wmf"/><Relationship Id="rId5" Type="http://schemas.openxmlformats.org/officeDocument/2006/relationships/image" Target="../media/image88.wmf"/><Relationship Id="rId10" Type="http://schemas.openxmlformats.org/officeDocument/2006/relationships/image" Target="../media/image103.wmf"/><Relationship Id="rId4" Type="http://schemas.openxmlformats.org/officeDocument/2006/relationships/image" Target="../media/image92.wmf"/><Relationship Id="rId9" Type="http://schemas.openxmlformats.org/officeDocument/2006/relationships/image" Target="../media/image11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2.emf"/><Relationship Id="rId18" Type="http://schemas.openxmlformats.org/officeDocument/2006/relationships/image" Target="../media/image37.jpeg"/><Relationship Id="rId3" Type="http://schemas.openxmlformats.org/officeDocument/2006/relationships/image" Target="../media/image34.png"/><Relationship Id="rId21" Type="http://schemas.openxmlformats.org/officeDocument/2006/relationships/image" Target="../media/image40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6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gif"/><Relationship Id="rId20" Type="http://schemas.openxmlformats.org/officeDocument/2006/relationships/image" Target="../media/image39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.emf"/><Relationship Id="rId5" Type="http://schemas.openxmlformats.org/officeDocument/2006/relationships/image" Target="../media/image28.wmf"/><Relationship Id="rId15" Type="http://schemas.openxmlformats.org/officeDocument/2006/relationships/image" Target="../media/image33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8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1.emf"/><Relationship Id="rId18" Type="http://schemas.openxmlformats.org/officeDocument/2006/relationships/image" Target="../media/image35.gif"/><Relationship Id="rId3" Type="http://schemas.openxmlformats.org/officeDocument/2006/relationships/image" Target="../media/image34.png"/><Relationship Id="rId21" Type="http://schemas.openxmlformats.org/officeDocument/2006/relationships/image" Target="../media/image38.jpe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40.wmf"/><Relationship Id="rId24" Type="http://schemas.openxmlformats.org/officeDocument/2006/relationships/image" Target="../media/image41.png"/><Relationship Id="rId5" Type="http://schemas.openxmlformats.org/officeDocument/2006/relationships/image" Target="../media/image28.wmf"/><Relationship Id="rId15" Type="http://schemas.openxmlformats.org/officeDocument/2006/relationships/image" Target="../media/image32.emf"/><Relationship Id="rId23" Type="http://schemas.openxmlformats.org/officeDocument/2006/relationships/image" Target="../media/image40.png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36.gi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2.bin"/><Relationship Id="rId2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1.emf"/><Relationship Id="rId18" Type="http://schemas.openxmlformats.org/officeDocument/2006/relationships/image" Target="../media/image35.gif"/><Relationship Id="rId3" Type="http://schemas.openxmlformats.org/officeDocument/2006/relationships/image" Target="../media/image34.png"/><Relationship Id="rId21" Type="http://schemas.openxmlformats.org/officeDocument/2006/relationships/image" Target="../media/image38.jpe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0.wmf"/><Relationship Id="rId24" Type="http://schemas.openxmlformats.org/officeDocument/2006/relationships/image" Target="../media/image43.png"/><Relationship Id="rId5" Type="http://schemas.openxmlformats.org/officeDocument/2006/relationships/image" Target="../media/image28.wmf"/><Relationship Id="rId15" Type="http://schemas.openxmlformats.org/officeDocument/2006/relationships/image" Target="../media/image32.emf"/><Relationship Id="rId23" Type="http://schemas.openxmlformats.org/officeDocument/2006/relationships/image" Target="../media/image42.png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36.gi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9.bin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6225" r="8934" b="9497"/>
          <a:stretch/>
        </p:blipFill>
        <p:spPr>
          <a:xfrm>
            <a:off x="6385885" y="4093856"/>
            <a:ext cx="2987803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75"/>
          <a:stretch/>
        </p:blipFill>
        <p:spPr>
          <a:xfrm>
            <a:off x="6385885" y="-597691"/>
            <a:ext cx="2557852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r="15810"/>
          <a:stretch/>
        </p:blipFill>
        <p:spPr>
          <a:xfrm>
            <a:off x="9011113" y="-597691"/>
            <a:ext cx="2558608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6" t="49308" r="29455" b="1"/>
          <a:stretch/>
        </p:blipFill>
        <p:spPr>
          <a:xfrm>
            <a:off x="9076321" y="2142961"/>
            <a:ext cx="1832681" cy="1828800"/>
          </a:xfrm>
          <a:prstGeom prst="rect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47332" r="36563" b="11011"/>
          <a:stretch/>
        </p:blipFill>
        <p:spPr>
          <a:xfrm>
            <a:off x="9653666" y="4368176"/>
            <a:ext cx="1916055" cy="1828800"/>
          </a:xfrm>
          <a:prstGeom prst="rect">
            <a:avLst/>
          </a:prstGeom>
          <a:ln w="38100" cap="rnd">
            <a:solidFill>
              <a:srgbClr val="00B05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Oval 9"/>
          <p:cNvSpPr/>
          <p:nvPr/>
        </p:nvSpPr>
        <p:spPr>
          <a:xfrm>
            <a:off x="-736011" y="4356100"/>
            <a:ext cx="1371600" cy="13716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4"/>
          </p:cNvCxnSpPr>
          <p:nvPr/>
        </p:nvCxnSpPr>
        <p:spPr>
          <a:xfrm flipV="1">
            <a:off x="-50211" y="5415926"/>
            <a:ext cx="2724371" cy="311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-736011" y="7151270"/>
            <a:ext cx="1371600" cy="13716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 flipV="1">
            <a:off x="-50211" y="6310692"/>
            <a:ext cx="1879725" cy="840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4"/>
          </p:cNvCxnSpPr>
          <p:nvPr/>
        </p:nvCxnSpPr>
        <p:spPr>
          <a:xfrm flipV="1">
            <a:off x="-50211" y="8290236"/>
            <a:ext cx="2701419" cy="2326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46950" r="30329" b="2706"/>
          <a:stretch/>
        </p:blipFill>
        <p:spPr>
          <a:xfrm>
            <a:off x="7121179" y="2142961"/>
            <a:ext cx="1822558" cy="1828800"/>
          </a:xfrm>
          <a:prstGeom prst="rect">
            <a:avLst/>
          </a:prstGeom>
          <a:ln w="38100" cap="rnd">
            <a:solidFill>
              <a:srgbClr val="FF000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3" name="Straight Connector 32"/>
          <p:cNvCxnSpPr>
            <a:stCxn id="34" idx="0"/>
          </p:cNvCxnSpPr>
          <p:nvPr/>
        </p:nvCxnSpPr>
        <p:spPr>
          <a:xfrm flipV="1">
            <a:off x="2545080" y="5742572"/>
            <a:ext cx="2361696" cy="6974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859280" y="6440037"/>
            <a:ext cx="1371600" cy="13716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21179" y="647700"/>
            <a:ext cx="1279871" cy="1314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717131" y="647700"/>
            <a:ext cx="1279871" cy="131492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650462" y="-967023"/>
            <a:ext cx="20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RGB profile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884464" y="-967023"/>
            <a:ext cx="270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RGB profile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59279" y="5289717"/>
            <a:ext cx="1146521" cy="11430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093789" y="6555016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983176" y="6523263"/>
            <a:ext cx="691036" cy="169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9600003" rev="0"/>
            </a:camera>
            <a:lightRig rig="threePt" dir="t"/>
          </a:scene3d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2337336" y="2294267"/>
            <a:ext cx="1043632" cy="45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Object, data cube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338193" y="3226874"/>
            <a:ext cx="457200" cy="7105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322618" y="3976630"/>
            <a:ext cx="515732" cy="236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6262"/>
              </p:ext>
            </p:extLst>
          </p:nvPr>
        </p:nvGraphicFramePr>
        <p:xfrm>
          <a:off x="2499115" y="3503802"/>
          <a:ext cx="139132" cy="1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4" imgW="88900" imgH="101600" progId="Equation.3">
                  <p:embed/>
                </p:oleObj>
              </mc:Choice>
              <mc:Fallback>
                <p:oleObj name="Equation" r:id="rId4" imgW="88900" imgH="101600" progId="Equation.3">
                  <p:embed/>
                  <p:pic>
                    <p:nvPicPr>
                      <p:cNvPr id="8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115" y="3503802"/>
                        <a:ext cx="139132" cy="1634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>
            <a:off x="3582489" y="4554055"/>
            <a:ext cx="41109" cy="6146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726706" y="4372015"/>
            <a:ext cx="42601" cy="606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2488"/>
              </p:ext>
            </p:extLst>
          </p:nvPr>
        </p:nvGraphicFramePr>
        <p:xfrm>
          <a:off x="3584997" y="4388607"/>
          <a:ext cx="143868" cy="16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6" imgW="101600" imgH="114300" progId="Equation.3">
                  <p:embed/>
                </p:oleObj>
              </mc:Choice>
              <mc:Fallback>
                <p:oleObj name="Equation" r:id="rId6" imgW="101600" imgH="114300" progId="Equation.3">
                  <p:embed/>
                  <p:pic>
                    <p:nvPicPr>
                      <p:cNvPr id="1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997" y="4388607"/>
                        <a:ext cx="143868" cy="168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 flipV="1">
            <a:off x="2612891" y="4291197"/>
            <a:ext cx="335582" cy="12140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1657" y="4462204"/>
            <a:ext cx="457345" cy="14366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24262"/>
              </p:ext>
            </p:extLst>
          </p:nvPr>
        </p:nvGraphicFramePr>
        <p:xfrm>
          <a:off x="2926644" y="4383556"/>
          <a:ext cx="158077" cy="1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8" imgW="101600" imgH="76200" progId="Equation.3">
                  <p:embed/>
                </p:oleObj>
              </mc:Choice>
              <mc:Fallback>
                <p:oleObj name="Equation" r:id="rId8" imgW="101600" imgH="76200" progId="Equation.3">
                  <p:embed/>
                  <p:pic>
                    <p:nvPicPr>
                      <p:cNvPr id="14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644" y="4383556"/>
                        <a:ext cx="158077" cy="121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4115273" y="2518226"/>
            <a:ext cx="270076" cy="176520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29024" y="985980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048057" y="986758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170344"/>
              </p:ext>
            </p:extLst>
          </p:nvPr>
        </p:nvGraphicFramePr>
        <p:xfrm>
          <a:off x="7280239" y="1341901"/>
          <a:ext cx="904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10" imgW="114120" imgH="215640" progId="Equation.3">
                  <p:embed/>
                </p:oleObj>
              </mc:Choice>
              <mc:Fallback>
                <p:oleObj name="Equation" r:id="rId10" imgW="114120" imgH="215640" progId="Equation.3">
                  <p:embed/>
                  <p:pic>
                    <p:nvPicPr>
                      <p:cNvPr id="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39" y="1341901"/>
                        <a:ext cx="90487" cy="152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25374"/>
              </p:ext>
            </p:extLst>
          </p:nvPr>
        </p:nvGraphicFramePr>
        <p:xfrm>
          <a:off x="9937743" y="2571501"/>
          <a:ext cx="1024730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12" imgW="342900" imgH="139700" progId="Equation.3">
                  <p:embed/>
                </p:oleObj>
              </mc:Choice>
              <mc:Fallback>
                <p:oleObj name="Equation" r:id="rId12" imgW="342900" imgH="139700" progId="Equation.3">
                  <p:embed/>
                  <p:pic>
                    <p:nvPicPr>
                      <p:cNvPr id="22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43" y="2571501"/>
                        <a:ext cx="1024730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594931"/>
              </p:ext>
            </p:extLst>
          </p:nvPr>
        </p:nvGraphicFramePr>
        <p:xfrm>
          <a:off x="7963235" y="3158799"/>
          <a:ext cx="984879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4" imgW="330200" imgH="139700" progId="Equation.3">
                  <p:embed/>
                </p:oleObj>
              </mc:Choice>
              <mc:Fallback>
                <p:oleObj name="Equation" r:id="rId14" imgW="330200" imgH="139700" progId="Equation.3">
                  <p:embed/>
                  <p:pic>
                    <p:nvPicPr>
                      <p:cNvPr id="23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3235" y="3158799"/>
                        <a:ext cx="984879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64803"/>
              </p:ext>
            </p:extLst>
          </p:nvPr>
        </p:nvGraphicFramePr>
        <p:xfrm>
          <a:off x="2711629" y="4652565"/>
          <a:ext cx="1024730" cy="39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16" imgW="342900" imgH="139700" progId="Equation.3">
                  <p:embed/>
                </p:oleObj>
              </mc:Choice>
              <mc:Fallback>
                <p:oleObj name="Equation" r:id="rId16" imgW="342900" imgH="139700" progId="Equation.3">
                  <p:embed/>
                  <p:pic>
                    <p:nvPicPr>
                      <p:cNvPr id="24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9" y="4652565"/>
                        <a:ext cx="1024730" cy="399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0752752" y="539740"/>
            <a:ext cx="1181455" cy="1494611"/>
            <a:chOff x="5903971" y="1902856"/>
            <a:chExt cx="947726" cy="1090295"/>
          </a:xfrm>
          <a:scene3d>
            <a:camera prst="isometricOffAxis1Left">
              <a:rot lat="767947" lon="3224550" rev="0"/>
            </a:camera>
            <a:lightRig rig="threePt" dir="t"/>
          </a:scene3d>
        </p:grpSpPr>
        <p:sp>
          <p:nvSpPr>
            <p:cNvPr id="26" name="Rectangle 25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" name="Cube 127"/>
          <p:cNvSpPr/>
          <p:nvPr/>
        </p:nvSpPr>
        <p:spPr>
          <a:xfrm flipH="1">
            <a:off x="14448339" y="4372015"/>
            <a:ext cx="714382" cy="1931363"/>
          </a:xfrm>
          <a:prstGeom prst="cube">
            <a:avLst>
              <a:gd name="adj" fmla="val 77176"/>
            </a:avLst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 Box 20"/>
          <p:cNvSpPr txBox="1">
            <a:spLocks noChangeArrowheads="1"/>
          </p:cNvSpPr>
          <p:nvPr/>
        </p:nvSpPr>
        <p:spPr bwMode="auto">
          <a:xfrm>
            <a:off x="6972835" y="1005088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Aperture Code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0" name="Text Box 20"/>
          <p:cNvSpPr txBox="1">
            <a:spLocks noChangeArrowheads="1"/>
          </p:cNvSpPr>
          <p:nvPr/>
        </p:nvSpPr>
        <p:spPr bwMode="auto">
          <a:xfrm>
            <a:off x="8890193" y="398559"/>
            <a:ext cx="120595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Dispersive element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0701530" y="-147946"/>
            <a:ext cx="1554319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Low-resolution FPA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2" name="Line 14"/>
          <p:cNvSpPr>
            <a:spLocks noChangeShapeType="1"/>
          </p:cNvSpPr>
          <p:nvPr/>
        </p:nvSpPr>
        <p:spPr bwMode="auto">
          <a:xfrm flipV="1">
            <a:off x="4781943" y="3008396"/>
            <a:ext cx="957414" cy="277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4"/>
          <p:cNvSpPr>
            <a:spLocks noChangeShapeType="1"/>
          </p:cNvSpPr>
          <p:nvPr/>
        </p:nvSpPr>
        <p:spPr bwMode="auto">
          <a:xfrm flipV="1">
            <a:off x="5752326" y="2787193"/>
            <a:ext cx="744878" cy="202152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13207880" y="10766161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13832466" y="10899199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14462687" y="10765527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Text Box 6"/>
          <p:cNvSpPr txBox="1">
            <a:spLocks noChangeArrowheads="1"/>
          </p:cNvSpPr>
          <p:nvPr/>
        </p:nvSpPr>
        <p:spPr bwMode="auto">
          <a:xfrm>
            <a:off x="14590013" y="10716904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15318828" y="10766161"/>
            <a:ext cx="585372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15446138" y="10717525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7119194" y="1636163"/>
            <a:ext cx="1138515" cy="1459530"/>
            <a:chOff x="1369745" y="4723216"/>
            <a:chExt cx="768211" cy="919500"/>
          </a:xfrm>
          <a:scene3d>
            <a:camera prst="isometricOffAxis1Left">
              <a:rot lat="1017039" lon="2804376" rev="21544435"/>
            </a:camera>
            <a:lightRig rig="threePt" dir="t"/>
          </a:scene3d>
        </p:grpSpPr>
        <p:sp>
          <p:nvSpPr>
            <p:cNvPr id="143" name="Cube 142"/>
            <p:cNvSpPr/>
            <p:nvPr/>
          </p:nvSpPr>
          <p:spPr>
            <a:xfrm>
              <a:off x="1369745" y="4723216"/>
              <a:ext cx="768211" cy="919500"/>
            </a:xfrm>
            <a:prstGeom prst="cube">
              <a:avLst>
                <a:gd name="adj" fmla="val 40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405577" y="4780858"/>
              <a:ext cx="671798" cy="820721"/>
              <a:chOff x="2622522" y="3052322"/>
              <a:chExt cx="1191565" cy="1465646"/>
            </a:xfrm>
            <a:solidFill>
              <a:srgbClr val="FFFFFF"/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2627435" y="3052322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2628635" y="3196464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627435" y="334301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627435" y="348956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2628635" y="363370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2627435" y="3780248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2624499" y="3926796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2625697" y="407094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2624499" y="421749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2622522" y="4370653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56" name="Line 14"/>
          <p:cNvSpPr>
            <a:spLocks noChangeShapeType="1"/>
          </p:cNvSpPr>
          <p:nvPr/>
        </p:nvSpPr>
        <p:spPr bwMode="auto">
          <a:xfrm flipH="1" flipV="1">
            <a:off x="5785965" y="3012336"/>
            <a:ext cx="181434" cy="695408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Oval 256"/>
          <p:cNvSpPr/>
          <p:nvPr/>
        </p:nvSpPr>
        <p:spPr>
          <a:xfrm rot="507627">
            <a:off x="5786260" y="3914521"/>
            <a:ext cx="814491" cy="112894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/>
          <p:cNvGrpSpPr/>
          <p:nvPr/>
        </p:nvGrpSpPr>
        <p:grpSpPr>
          <a:xfrm>
            <a:off x="12557167" y="6446509"/>
            <a:ext cx="1325436" cy="1774367"/>
            <a:chOff x="5903971" y="1902856"/>
            <a:chExt cx="947726" cy="1090295"/>
          </a:xfrm>
          <a:scene3d>
            <a:camera prst="isometricOffAxis1Left">
              <a:rot lat="21594344" lon="5858659" rev="612554"/>
            </a:camera>
            <a:lightRig rig="threePt" dir="t"/>
          </a:scene3d>
        </p:grpSpPr>
        <p:sp>
          <p:nvSpPr>
            <p:cNvPr id="259" name="Rectangle 258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5" name="Line 14"/>
          <p:cNvSpPr>
            <a:spLocks noChangeShapeType="1"/>
          </p:cNvSpPr>
          <p:nvPr/>
        </p:nvSpPr>
        <p:spPr bwMode="auto">
          <a:xfrm flipV="1">
            <a:off x="4399830" y="3297695"/>
            <a:ext cx="349741" cy="100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9" name="Picture 35" descr="Image resul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4442" y="7768878"/>
            <a:ext cx="2571750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7" y="7779425"/>
            <a:ext cx="3333750" cy="2314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77" y="8239360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Image result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34" y="8019077"/>
            <a:ext cx="2638425" cy="1733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/>
          <p:cNvGrpSpPr/>
          <p:nvPr/>
        </p:nvGrpSpPr>
        <p:grpSpPr>
          <a:xfrm>
            <a:off x="4761848" y="2102164"/>
            <a:ext cx="1736475" cy="1738313"/>
            <a:chOff x="6846457" y="2122079"/>
            <a:chExt cx="1808390" cy="1595582"/>
          </a:xfrm>
        </p:grpSpPr>
        <p:cxnSp>
          <p:nvCxnSpPr>
            <p:cNvPr id="373" name="Straight Connector 372"/>
            <p:cNvCxnSpPr>
              <a:stCxn id="382" idx="1"/>
              <a:endCxn id="384" idx="1"/>
            </p:cNvCxnSpPr>
            <p:nvPr/>
          </p:nvCxnSpPr>
          <p:spPr>
            <a:xfrm flipH="1">
              <a:off x="6849196" y="2429056"/>
              <a:ext cx="1805651" cy="6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3" idx="3"/>
            </p:cNvCxnSpPr>
            <p:nvPr/>
          </p:nvCxnSpPr>
          <p:spPr>
            <a:xfrm flipH="1" flipV="1">
              <a:off x="6846457" y="3368373"/>
              <a:ext cx="1801348" cy="227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Rectangle 1030"/>
            <p:cNvSpPr/>
            <p:nvPr/>
          </p:nvSpPr>
          <p:spPr>
            <a:xfrm>
              <a:off x="6859060" y="2448651"/>
              <a:ext cx="954895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54895"/>
                <a:gd name="connsiteY0" fmla="*/ 0 h 1269010"/>
                <a:gd name="connsiteX1" fmla="*/ 941832 w 954895"/>
                <a:gd name="connsiteY1" fmla="*/ 306977 h 1269010"/>
                <a:gd name="connsiteX2" fmla="*/ 954895 w 954895"/>
                <a:gd name="connsiteY2" fmla="*/ 1269010 h 1269010"/>
                <a:gd name="connsiteX3" fmla="*/ 0 w 954895"/>
                <a:gd name="connsiteY3" fmla="*/ 942439 h 1269010"/>
                <a:gd name="connsiteX4" fmla="*/ 0 w 954895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895" h="1269010">
                  <a:moveTo>
                    <a:pt x="0" y="0"/>
                  </a:moveTo>
                  <a:lnTo>
                    <a:pt x="941832" y="306977"/>
                  </a:lnTo>
                  <a:lnTo>
                    <a:pt x="954895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1030"/>
            <p:cNvSpPr/>
            <p:nvPr/>
          </p:nvSpPr>
          <p:spPr>
            <a:xfrm>
              <a:off x="7713015" y="2122079"/>
              <a:ext cx="941832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1030"/>
            <p:cNvSpPr/>
            <p:nvPr/>
          </p:nvSpPr>
          <p:spPr>
            <a:xfrm flipH="1">
              <a:off x="7806345" y="2448650"/>
              <a:ext cx="841460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1030"/>
            <p:cNvSpPr/>
            <p:nvPr/>
          </p:nvSpPr>
          <p:spPr>
            <a:xfrm flipH="1">
              <a:off x="6849196" y="2122152"/>
              <a:ext cx="867586" cy="1255947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29242 w 971074"/>
                <a:gd name="connsiteY3" fmla="*/ 942439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26571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55947"/>
                <a:gd name="connsiteX1" fmla="*/ 971074 w 971074"/>
                <a:gd name="connsiteY1" fmla="*/ 313508 h 1255947"/>
                <a:gd name="connsiteX2" fmla="*/ 964543 w 971074"/>
                <a:gd name="connsiteY2" fmla="*/ 1255947 h 1255947"/>
                <a:gd name="connsiteX3" fmla="*/ 0 w 971074"/>
                <a:gd name="connsiteY3" fmla="*/ 942439 h 1255947"/>
                <a:gd name="connsiteX4" fmla="*/ 0 w 971074"/>
                <a:gd name="connsiteY4" fmla="*/ 0 h 125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4" h="1255947">
                  <a:moveTo>
                    <a:pt x="0" y="0"/>
                  </a:moveTo>
                  <a:lnTo>
                    <a:pt x="971074" y="313508"/>
                  </a:lnTo>
                  <a:lnTo>
                    <a:pt x="964543" y="1255947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6853117" y="2435660"/>
              <a:ext cx="1787427" cy="955429"/>
            </a:xfrm>
            <a:custGeom>
              <a:avLst/>
              <a:gdLst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40896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26682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9476 w 1716346"/>
                <a:gd name="connsiteY3" fmla="*/ 1017206 h 1040896"/>
                <a:gd name="connsiteX4" fmla="*/ 0 w 1716346"/>
                <a:gd name="connsiteY4" fmla="*/ 0 h 104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346" h="1040896">
                  <a:moveTo>
                    <a:pt x="0" y="0"/>
                  </a:moveTo>
                  <a:lnTo>
                    <a:pt x="1716346" y="0"/>
                  </a:lnTo>
                  <a:lnTo>
                    <a:pt x="1716346" y="1040896"/>
                  </a:lnTo>
                  <a:lnTo>
                    <a:pt x="9476" y="1017206"/>
                  </a:lnTo>
                  <a:cubicBezTo>
                    <a:pt x="6317" y="678137"/>
                    <a:pt x="3159" y="339069"/>
                    <a:pt x="0" y="0"/>
                  </a:cubicBezTo>
                  <a:close/>
                </a:path>
              </a:pathLst>
            </a:custGeom>
            <a:solidFill>
              <a:srgbClr val="C9C9C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Oval 1038"/>
          <p:cNvSpPr/>
          <p:nvPr/>
        </p:nvSpPr>
        <p:spPr>
          <a:xfrm>
            <a:off x="5746328" y="2975323"/>
            <a:ext cx="45720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Line 14"/>
          <p:cNvSpPr>
            <a:spLocks noChangeShapeType="1"/>
          </p:cNvSpPr>
          <p:nvPr/>
        </p:nvSpPr>
        <p:spPr bwMode="auto">
          <a:xfrm>
            <a:off x="5976248" y="3712136"/>
            <a:ext cx="76398" cy="2607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Line 14"/>
          <p:cNvSpPr>
            <a:spLocks noChangeShapeType="1"/>
          </p:cNvSpPr>
          <p:nvPr/>
        </p:nvSpPr>
        <p:spPr bwMode="auto">
          <a:xfrm>
            <a:off x="6230983" y="4564152"/>
            <a:ext cx="244917" cy="8572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8426972" y="1241329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Line 14"/>
          <p:cNvSpPr>
            <a:spLocks noChangeShapeType="1"/>
          </p:cNvSpPr>
          <p:nvPr/>
        </p:nvSpPr>
        <p:spPr bwMode="auto">
          <a:xfrm flipV="1">
            <a:off x="3717463" y="345857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Line 14"/>
          <p:cNvSpPr>
            <a:spLocks noChangeShapeType="1"/>
          </p:cNvSpPr>
          <p:nvPr/>
        </p:nvSpPr>
        <p:spPr bwMode="auto">
          <a:xfrm flipV="1">
            <a:off x="6502464" y="2559620"/>
            <a:ext cx="726130" cy="2275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14"/>
          <p:cNvSpPr>
            <a:spLocks noChangeShapeType="1"/>
          </p:cNvSpPr>
          <p:nvPr/>
        </p:nvSpPr>
        <p:spPr bwMode="auto">
          <a:xfrm flipV="1">
            <a:off x="8091377" y="2170548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14"/>
          <p:cNvSpPr>
            <a:spLocks noChangeShapeType="1"/>
          </p:cNvSpPr>
          <p:nvPr/>
        </p:nvSpPr>
        <p:spPr bwMode="auto">
          <a:xfrm flipV="1">
            <a:off x="8728309" y="2032845"/>
            <a:ext cx="350337" cy="958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52" name="Group 1051"/>
          <p:cNvGrpSpPr/>
          <p:nvPr/>
        </p:nvGrpSpPr>
        <p:grpSpPr>
          <a:xfrm>
            <a:off x="12600970" y="4049435"/>
            <a:ext cx="1512734" cy="2468154"/>
            <a:chOff x="3853631" y="3833491"/>
            <a:chExt cx="1715979" cy="2229101"/>
          </a:xfrm>
          <a:scene3d>
            <a:camera prst="orthographicFront">
              <a:rot lat="19199986" lon="12599976" rev="21299992"/>
            </a:camera>
            <a:lightRig rig="threePt" dir="t"/>
          </a:scene3d>
        </p:grpSpPr>
        <p:grpSp>
          <p:nvGrpSpPr>
            <p:cNvPr id="419" name="Group 418"/>
            <p:cNvGrpSpPr/>
            <p:nvPr/>
          </p:nvGrpSpPr>
          <p:grpSpPr>
            <a:xfrm>
              <a:off x="3853631" y="3833491"/>
              <a:ext cx="719931" cy="2223481"/>
              <a:chOff x="10748567" y="2651000"/>
              <a:chExt cx="719932" cy="2223482"/>
            </a:xfrm>
            <a:solidFill>
              <a:srgbClr val="FF0000"/>
            </a:solidFill>
          </p:grpSpPr>
          <p:sp>
            <p:nvSpPr>
              <p:cNvPr id="440" name="Cube 439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1" name="Wave 440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Wave 441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4051623" y="3838156"/>
              <a:ext cx="719932" cy="2223481"/>
              <a:chOff x="10748567" y="2651000"/>
              <a:chExt cx="719932" cy="2223482"/>
            </a:xfrm>
            <a:solidFill>
              <a:srgbClr val="FFFF00"/>
            </a:solidFill>
          </p:grpSpPr>
          <p:sp>
            <p:nvSpPr>
              <p:cNvPr id="437" name="Cube 436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FF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8" name="Wave 437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Wave 438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4246472" y="3838776"/>
              <a:ext cx="719932" cy="2223481"/>
              <a:chOff x="10748567" y="2651000"/>
              <a:chExt cx="719932" cy="2223482"/>
            </a:xfrm>
          </p:grpSpPr>
          <p:sp>
            <p:nvSpPr>
              <p:cNvPr id="434" name="Cube 433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solidFill>
                  <a:srgbClr val="64FB48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5" name="Wave 434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Wave 435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solidFill>
                <a:srgbClr val="64FB48"/>
              </a:soli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4441471" y="3836589"/>
              <a:ext cx="719932" cy="2223482"/>
              <a:chOff x="10748567" y="2651000"/>
              <a:chExt cx="719932" cy="2223482"/>
            </a:xfrm>
            <a:solidFill>
              <a:srgbClr val="008000"/>
            </a:solidFill>
          </p:grpSpPr>
          <p:sp>
            <p:nvSpPr>
              <p:cNvPr id="431" name="Cube 430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008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2" name="Wave 431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Wave 432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4651690" y="3838776"/>
              <a:ext cx="719932" cy="2223482"/>
              <a:chOff x="10748567" y="2651000"/>
              <a:chExt cx="719932" cy="2223482"/>
            </a:xfrm>
            <a:solidFill>
              <a:srgbClr val="42FFFF"/>
            </a:solidFill>
          </p:grpSpPr>
          <p:sp>
            <p:nvSpPr>
              <p:cNvPr id="428" name="Cube 427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42FF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9" name="Wave 428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Wave 429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4849678" y="3839110"/>
              <a:ext cx="719932" cy="2223482"/>
              <a:chOff x="10748567" y="2651000"/>
              <a:chExt cx="719932" cy="2223482"/>
            </a:xfrm>
            <a:solidFill>
              <a:srgbClr val="3366FF"/>
            </a:solidFill>
          </p:grpSpPr>
          <p:sp>
            <p:nvSpPr>
              <p:cNvPr id="425" name="Cube 424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3366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6" name="Wave 425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Wave 426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064" name="Group 1063"/>
          <p:cNvGrpSpPr/>
          <p:nvPr/>
        </p:nvGrpSpPr>
        <p:grpSpPr>
          <a:xfrm>
            <a:off x="2315464" y="2924741"/>
            <a:ext cx="1711002" cy="1609779"/>
            <a:chOff x="1792093" y="3161049"/>
            <a:chExt cx="1711002" cy="1609779"/>
          </a:xfrm>
        </p:grpSpPr>
        <p:sp>
          <p:nvSpPr>
            <p:cNvPr id="1053" name="Cube 1052"/>
            <p:cNvSpPr/>
            <p:nvPr/>
          </p:nvSpPr>
          <p:spPr>
            <a:xfrm>
              <a:off x="1921401" y="316104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2110384" y="3211094"/>
              <a:ext cx="912193" cy="1559734"/>
            </a:xfrm>
            <a:custGeom>
              <a:avLst/>
              <a:gdLst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0 w 500863"/>
                <a:gd name="connsiteY3" fmla="*/ 1585681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25983 w 500863"/>
                <a:gd name="connsiteY3" fmla="*/ 1354411 h 1585681"/>
                <a:gd name="connsiteX4" fmla="*/ 0 w 500863"/>
                <a:gd name="connsiteY4" fmla="*/ 0 h 1585681"/>
                <a:gd name="connsiteX0" fmla="*/ 0 w 496461"/>
                <a:gd name="connsiteY0" fmla="*/ 0 h 1638558"/>
                <a:gd name="connsiteX1" fmla="*/ 468206 w 496461"/>
                <a:gd name="connsiteY1" fmla="*/ 163286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38558"/>
                <a:gd name="connsiteX1" fmla="*/ 472608 w 496461"/>
                <a:gd name="connsiteY1" fmla="*/ 246379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25983 w 496461"/>
                <a:gd name="connsiteY3" fmla="*/ 1377072 h 1661219"/>
                <a:gd name="connsiteX4" fmla="*/ 0 w 496461"/>
                <a:gd name="connsiteY4" fmla="*/ 0 h 1661219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12777 w 496461"/>
                <a:gd name="connsiteY3" fmla="*/ 1369517 h 1661219"/>
                <a:gd name="connsiteX4" fmla="*/ 0 w 496461"/>
                <a:gd name="connsiteY4" fmla="*/ 0 h 1661219"/>
                <a:gd name="connsiteX0" fmla="*/ 0 w 478853"/>
                <a:gd name="connsiteY0" fmla="*/ 0 h 1631003"/>
                <a:gd name="connsiteX1" fmla="*/ 472608 w 478853"/>
                <a:gd name="connsiteY1" fmla="*/ 269040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5874 w 478853"/>
                <a:gd name="connsiteY3" fmla="*/ 1614839 h 1631003"/>
                <a:gd name="connsiteX4" fmla="*/ 0 w 478853"/>
                <a:gd name="connsiteY4" fmla="*/ 0 h 1631003"/>
                <a:gd name="connsiteX0" fmla="*/ 0 w 463885"/>
                <a:gd name="connsiteY0" fmla="*/ 0 h 2028593"/>
                <a:gd name="connsiteX1" fmla="*/ 463804 w 463885"/>
                <a:gd name="connsiteY1" fmla="*/ 261486 h 2028593"/>
                <a:gd name="connsiteX2" fmla="*/ 429315 w 463885"/>
                <a:gd name="connsiteY2" fmla="*/ 2028593 h 2028593"/>
                <a:gd name="connsiteX3" fmla="*/ 15874 w 463885"/>
                <a:gd name="connsiteY3" fmla="*/ 1614839 h 2028593"/>
                <a:gd name="connsiteX4" fmla="*/ 0 w 463885"/>
                <a:gd name="connsiteY4" fmla="*/ 0 h 2028593"/>
                <a:gd name="connsiteX0" fmla="*/ 0 w 429315"/>
                <a:gd name="connsiteY0" fmla="*/ 0 h 2028593"/>
                <a:gd name="connsiteX1" fmla="*/ 420458 w 429315"/>
                <a:gd name="connsiteY1" fmla="*/ 405296 h 2028593"/>
                <a:gd name="connsiteX2" fmla="*/ 429315 w 429315"/>
                <a:gd name="connsiteY2" fmla="*/ 2028593 h 2028593"/>
                <a:gd name="connsiteX3" fmla="*/ 15874 w 429315"/>
                <a:gd name="connsiteY3" fmla="*/ 1614839 h 2028593"/>
                <a:gd name="connsiteX4" fmla="*/ 0 w 429315"/>
                <a:gd name="connsiteY4" fmla="*/ 0 h 202859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5874 w 432411"/>
                <a:gd name="connsiteY3" fmla="*/ 1614839 h 2020133"/>
                <a:gd name="connsiteX4" fmla="*/ 0 w 432411"/>
                <a:gd name="connsiteY4" fmla="*/ 0 h 202013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2778 w 432411"/>
                <a:gd name="connsiteY3" fmla="*/ 1631758 h 2020133"/>
                <a:gd name="connsiteX4" fmla="*/ 0 w 432411"/>
                <a:gd name="connsiteY4" fmla="*/ 0 h 20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1" h="2020133">
                  <a:moveTo>
                    <a:pt x="0" y="0"/>
                  </a:moveTo>
                  <a:lnTo>
                    <a:pt x="420458" y="405296"/>
                  </a:lnTo>
                  <a:cubicBezTo>
                    <a:pt x="422540" y="859284"/>
                    <a:pt x="430329" y="1566145"/>
                    <a:pt x="432411" y="2020133"/>
                  </a:cubicBezTo>
                  <a:lnTo>
                    <a:pt x="12778" y="163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Cube 454"/>
            <p:cNvSpPr/>
            <p:nvPr/>
          </p:nvSpPr>
          <p:spPr>
            <a:xfrm>
              <a:off x="1891049" y="3197635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Cube 455"/>
            <p:cNvSpPr/>
            <p:nvPr/>
          </p:nvSpPr>
          <p:spPr>
            <a:xfrm>
              <a:off x="1857224" y="3234421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Cube 456"/>
            <p:cNvSpPr/>
            <p:nvPr/>
          </p:nvSpPr>
          <p:spPr>
            <a:xfrm>
              <a:off x="1824174" y="327349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Cube 457"/>
            <p:cNvSpPr/>
            <p:nvPr/>
          </p:nvSpPr>
          <p:spPr>
            <a:xfrm>
              <a:off x="1792093" y="3304614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1" name="Cube 460"/>
          <p:cNvSpPr/>
          <p:nvPr/>
        </p:nvSpPr>
        <p:spPr>
          <a:xfrm>
            <a:off x="8751019" y="1157057"/>
            <a:ext cx="1581694" cy="1344295"/>
          </a:xfrm>
          <a:prstGeom prst="cube">
            <a:avLst>
              <a:gd name="adj" fmla="val 8167"/>
            </a:avLst>
          </a:prstGeom>
          <a:pattFill prst="wd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scene3d>
            <a:camera prst="orthographicFront">
              <a:rot lat="896495" lon="3310527" rev="802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10355422" y="699500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Line 14"/>
          <p:cNvSpPr>
            <a:spLocks noChangeShapeType="1"/>
          </p:cNvSpPr>
          <p:nvPr/>
        </p:nvSpPr>
        <p:spPr bwMode="auto">
          <a:xfrm flipV="1">
            <a:off x="9987396" y="1622444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7" name="Line 14"/>
          <p:cNvSpPr>
            <a:spLocks noChangeShapeType="1"/>
          </p:cNvSpPr>
          <p:nvPr/>
        </p:nvSpPr>
        <p:spPr bwMode="auto">
          <a:xfrm flipV="1">
            <a:off x="10625498" y="1481510"/>
            <a:ext cx="316100" cy="914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39" name="Picture 115" descr="Image result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13" y="8060990"/>
            <a:ext cx="4188810" cy="2962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Oval 1071"/>
          <p:cNvSpPr/>
          <p:nvPr/>
        </p:nvSpPr>
        <p:spPr>
          <a:xfrm>
            <a:off x="5259114" y="3117719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5829441" y="3258195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6063696" y="2881626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064191" y="4967013"/>
            <a:ext cx="1181455" cy="1494611"/>
            <a:chOff x="5903971" y="1902856"/>
            <a:chExt cx="947726" cy="1090295"/>
          </a:xfrm>
          <a:scene3d>
            <a:camera prst="isometricOffAxis1Left">
              <a:rot lat="20544392" lon="2408557" rev="93070"/>
            </a:camera>
            <a:lightRig rig="threePt" dir="t"/>
          </a:scene3d>
        </p:grpSpPr>
        <p:sp>
          <p:nvSpPr>
            <p:cNvPr id="478" name="Rectangle 477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480" name="Rectangle 479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49" name="Straight Connector 448"/>
          <p:cNvCxnSpPr/>
          <p:nvPr/>
        </p:nvCxnSpPr>
        <p:spPr>
          <a:xfrm flipV="1">
            <a:off x="8539624" y="2133975"/>
            <a:ext cx="157424" cy="4924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endCxn id="463" idx="6"/>
          </p:cNvCxnSpPr>
          <p:nvPr/>
        </p:nvCxnSpPr>
        <p:spPr>
          <a:xfrm flipV="1">
            <a:off x="10462726" y="1579706"/>
            <a:ext cx="162772" cy="49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6045663" y="3973339"/>
            <a:ext cx="182808" cy="5908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Text Box 20"/>
          <p:cNvSpPr txBox="1">
            <a:spLocks noChangeArrowheads="1"/>
          </p:cNvSpPr>
          <p:nvPr/>
        </p:nvSpPr>
        <p:spPr bwMode="auto">
          <a:xfrm>
            <a:off x="4738730" y="16169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Beam splitter Coating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5" name="Text Box 20"/>
          <p:cNvSpPr txBox="1">
            <a:spLocks noChangeArrowheads="1"/>
          </p:cNvSpPr>
          <p:nvPr/>
        </p:nvSpPr>
        <p:spPr bwMode="auto">
          <a:xfrm>
            <a:off x="5179904" y="5386282"/>
            <a:ext cx="1217806" cy="56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RGB </a:t>
            </a:r>
          </a:p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Detector</a:t>
            </a:r>
            <a:endParaRPr lang="en-US" sz="1400" dirty="0">
              <a:ea typeface="Times New Roman" charset="0"/>
              <a:cs typeface="Times New Roman" charset="0"/>
            </a:endParaRPr>
          </a:p>
        </p:txBody>
      </p:sp>
      <p:sp>
        <p:nvSpPr>
          <p:cNvPr id="606" name="Text Box 20"/>
          <p:cNvSpPr txBox="1">
            <a:spLocks noChangeArrowheads="1"/>
          </p:cNvSpPr>
          <p:nvPr/>
        </p:nvSpPr>
        <p:spPr bwMode="auto">
          <a:xfrm>
            <a:off x="3348496" y="1975856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7" name="Text Box 20"/>
          <p:cNvSpPr txBox="1">
            <a:spLocks noChangeArrowheads="1"/>
          </p:cNvSpPr>
          <p:nvPr/>
        </p:nvSpPr>
        <p:spPr bwMode="auto">
          <a:xfrm>
            <a:off x="7770819" y="670589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8" name="Text Box 20"/>
          <p:cNvSpPr txBox="1">
            <a:spLocks noChangeArrowheads="1"/>
          </p:cNvSpPr>
          <p:nvPr/>
        </p:nvSpPr>
        <p:spPr bwMode="auto">
          <a:xfrm>
            <a:off x="9644290" y="108322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9" name="Text Box 20"/>
          <p:cNvSpPr txBox="1">
            <a:spLocks noChangeArrowheads="1"/>
          </p:cNvSpPr>
          <p:nvPr/>
        </p:nvSpPr>
        <p:spPr bwMode="auto">
          <a:xfrm>
            <a:off x="4586908" y="4293384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466" name="Straight Connector 465"/>
          <p:cNvCxnSpPr>
            <a:endCxn id="16" idx="6"/>
          </p:cNvCxnSpPr>
          <p:nvPr/>
        </p:nvCxnSpPr>
        <p:spPr>
          <a:xfrm flipV="1">
            <a:off x="4195551" y="3400828"/>
            <a:ext cx="189798" cy="620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505" idx="3"/>
          </p:cNvCxnSpPr>
          <p:nvPr/>
        </p:nvCxnSpPr>
        <p:spPr>
          <a:xfrm>
            <a:off x="6342170" y="4948083"/>
            <a:ext cx="101910" cy="430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413757" y="2218346"/>
                <a:ext cx="741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3757" y="2218346"/>
                <a:ext cx="741165" cy="276999"/>
              </a:xfrm>
              <a:prstGeom prst="rect">
                <a:avLst/>
              </a:prstGeom>
              <a:blipFill>
                <a:blip r:embed="rId23"/>
                <a:stretch>
                  <a:fillRect l="-6557" t="-2222" r="-106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TextBox 579"/>
              <p:cNvSpPr txBox="1"/>
              <p:nvPr/>
            </p:nvSpPr>
            <p:spPr>
              <a:xfrm>
                <a:off x="7524023" y="1227940"/>
                <a:ext cx="53578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80" name="TextBox 5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023" y="1227940"/>
                <a:ext cx="535788" cy="200055"/>
              </a:xfrm>
              <a:prstGeom prst="rect">
                <a:avLst/>
              </a:prstGeom>
              <a:blipFill>
                <a:blip r:embed="rId24"/>
                <a:stretch>
                  <a:fillRect l="-6818" r="-102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4653208" y="1552544"/>
            <a:ext cx="2509086" cy="51963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/>
          <p:cNvSpPr/>
          <p:nvPr/>
        </p:nvSpPr>
        <p:spPr>
          <a:xfrm rot="15271874" flipV="1">
            <a:off x="13771446" y="1472034"/>
            <a:ext cx="1283316" cy="740769"/>
          </a:xfrm>
          <a:prstGeom prst="bentArrow">
            <a:avLst>
              <a:gd name="adj1" fmla="val 25000"/>
              <a:gd name="adj2" fmla="val 29790"/>
              <a:gd name="adj3" fmla="val 47958"/>
              <a:gd name="adj4" fmla="val 51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1" name="Straight Connector 580"/>
          <p:cNvCxnSpPr/>
          <p:nvPr/>
        </p:nvCxnSpPr>
        <p:spPr>
          <a:xfrm flipH="1">
            <a:off x="714402" y="8276328"/>
            <a:ext cx="10578727" cy="310423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 Box 20"/>
          <p:cNvSpPr txBox="1">
            <a:spLocks noChangeArrowheads="1"/>
          </p:cNvSpPr>
          <p:nvPr/>
        </p:nvSpPr>
        <p:spPr bwMode="auto">
          <a:xfrm>
            <a:off x="5128137" y="6743469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700" b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RGB Shot</a:t>
            </a:r>
            <a:endParaRPr lang="en-US" sz="1700" b="1" dirty="0">
              <a:solidFill>
                <a:srgbClr val="FF000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584" name="Straight Arrow Connector 583"/>
          <p:cNvCxnSpPr/>
          <p:nvPr/>
        </p:nvCxnSpPr>
        <p:spPr>
          <a:xfrm flipV="1">
            <a:off x="7162294" y="3948411"/>
            <a:ext cx="3507220" cy="1003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Flowchart: Magnetic Disk 459"/>
          <p:cNvSpPr/>
          <p:nvPr/>
        </p:nvSpPr>
        <p:spPr>
          <a:xfrm>
            <a:off x="10770994" y="3430356"/>
            <a:ext cx="1149995" cy="896904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Text Box 20"/>
          <p:cNvSpPr txBox="1">
            <a:spLocks noChangeArrowheads="1"/>
          </p:cNvSpPr>
          <p:nvPr/>
        </p:nvSpPr>
        <p:spPr bwMode="auto">
          <a:xfrm>
            <a:off x="10704824" y="3758141"/>
            <a:ext cx="128193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Reconstruction Algorithm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586" name="Line 14"/>
          <p:cNvSpPr>
            <a:spLocks noChangeShapeType="1"/>
          </p:cNvSpPr>
          <p:nvPr/>
        </p:nvSpPr>
        <p:spPr bwMode="auto">
          <a:xfrm>
            <a:off x="11346965" y="2624417"/>
            <a:ext cx="7481" cy="10212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" name="Text Box 20"/>
          <p:cNvSpPr txBox="1">
            <a:spLocks noChangeArrowheads="1"/>
          </p:cNvSpPr>
          <p:nvPr/>
        </p:nvSpPr>
        <p:spPr bwMode="auto">
          <a:xfrm>
            <a:off x="8814392" y="4420829"/>
            <a:ext cx="1310710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404040"/>
                </a:solidFill>
                <a:ea typeface="Times New Roman" charset="0"/>
                <a:cs typeface="Times New Roman" charset="0"/>
              </a:rPr>
              <a:t>Reconstruction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73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2148" y="-660761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54" y="-660761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6" y="-660761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34" y="-660761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1" y="-660761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741" y="2619356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54" y="2619356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0" y="2619356"/>
            <a:ext cx="3286125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34" y="2619356"/>
            <a:ext cx="3286125" cy="327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1" y="2619356"/>
            <a:ext cx="3286125" cy="3276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63968" y="883123"/>
            <a:ext cx="9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1323" y="4182100"/>
            <a:ext cx="3286125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51" y="4182100"/>
            <a:ext cx="3286125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2" y="4182100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20" y="4182100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74" y="4182100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1847" y="7458700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22" y="7458700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3" y="7458700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78" y="7458700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03" y="7458700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631333" y="328506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351" y="5435167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144" y="5435167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22" y="5435167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65" y="5435167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90" y="5435167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310" y="8711767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105" y="8711767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21" y="8711767"/>
            <a:ext cx="3286125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66" y="8711767"/>
            <a:ext cx="3286125" cy="327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91" y="8711767"/>
            <a:ext cx="328612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0" y="4470400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54" y="-660761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6" y="-660761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46" y="-660761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71" y="-660761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54" y="2615839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" y="2615839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46" y="2615839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70" y="2615839"/>
            <a:ext cx="3286125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54" y="5892439"/>
            <a:ext cx="3286125" cy="327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" y="5892439"/>
            <a:ext cx="3286125" cy="3276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44" y="5892439"/>
            <a:ext cx="3286125" cy="3276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69" y="5892439"/>
            <a:ext cx="3286125" cy="3276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0" t="29877" r="26612" b="27407"/>
          <a:stretch/>
        </p:blipFill>
        <p:spPr>
          <a:xfrm flipH="1">
            <a:off x="8871797" y="-4523378"/>
            <a:ext cx="2912535" cy="29294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66801" y="-321735"/>
            <a:ext cx="1737360" cy="173736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3179" r="43832" b="39789"/>
          <a:stretch/>
        </p:blipFill>
        <p:spPr>
          <a:xfrm>
            <a:off x="10946857" y="-576941"/>
            <a:ext cx="3108960" cy="3108960"/>
          </a:xfrm>
          <a:prstGeom prst="ellipse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" t="13049" r="44846" b="40705"/>
          <a:stretch/>
        </p:blipFill>
        <p:spPr>
          <a:xfrm>
            <a:off x="10946861" y="2699659"/>
            <a:ext cx="3108960" cy="3108960"/>
          </a:xfrm>
          <a:prstGeom prst="ellipse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10335" r="45715" b="38966"/>
          <a:stretch/>
        </p:blipFill>
        <p:spPr>
          <a:xfrm>
            <a:off x="10946857" y="5892439"/>
            <a:ext cx="3108960" cy="3108960"/>
          </a:xfrm>
          <a:prstGeom prst="ellipse">
            <a:avLst/>
          </a:prstGeom>
          <a:ln w="57150">
            <a:solidFill>
              <a:schemeClr val="bg1"/>
            </a:solidFill>
            <a:prstDash val="sysDash"/>
          </a:ln>
        </p:spPr>
      </p:pic>
      <p:sp>
        <p:nvSpPr>
          <p:cNvPr id="27" name="Oval 26"/>
          <p:cNvSpPr/>
          <p:nvPr/>
        </p:nvSpPr>
        <p:spPr>
          <a:xfrm>
            <a:off x="1066801" y="2947373"/>
            <a:ext cx="1737360" cy="173736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66801" y="6242546"/>
            <a:ext cx="1737360" cy="173736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3315559" y="78828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CA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982500" y="3903295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Transm. designed CA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3983620" y="7346073"/>
            <a:ext cx="256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Transm. designed 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268" y="-113658"/>
            <a:ext cx="3286125" cy="3276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1" y="992958"/>
            <a:ext cx="3286125" cy="3276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52" y="870469"/>
            <a:ext cx="3286125" cy="327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22" y="-273901"/>
            <a:ext cx="3286125" cy="3276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074" y="3872999"/>
            <a:ext cx="3286125" cy="327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23" y="3879642"/>
            <a:ext cx="3286125" cy="3276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20" y="3406113"/>
            <a:ext cx="3286125" cy="3276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045" y="3064971"/>
            <a:ext cx="3286125" cy="327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01100" y="-84494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0.23 SNR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2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262" y="102299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11" y="422143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80" y="156728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64" y="58114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710" y="3433328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15" y="3433328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40" y="3433328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65" y="3433328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3357" y="-34290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0.23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777" y="511157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40" y="511157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65" y="511157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38" y="248613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299" y="3787757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26" y="3787757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51" y="3787757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76" y="3787757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7006" y="-32657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0.5 SNR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9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766" y="0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6" y="0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16" y="0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88" y="0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766" y="3314840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6" y="3314840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16" y="3314840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88" y="3314840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03368" y="-56898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0.25 SNR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51" y="176358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823" y="455204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99" y="227400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11" y="302400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449" y="4104000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76" y="4285650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01" y="4104000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26" y="3879000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26442" y="-55425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Random </a:t>
            </a:r>
            <a:r>
              <a:rPr lang="en-US" dirty="0" smtClean="0"/>
              <a:t>0.5 SNR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6225" r="8934" b="9497"/>
          <a:stretch/>
        </p:blipFill>
        <p:spPr>
          <a:xfrm>
            <a:off x="6385885" y="4093856"/>
            <a:ext cx="2987803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75"/>
          <a:stretch/>
        </p:blipFill>
        <p:spPr>
          <a:xfrm>
            <a:off x="6385885" y="-597691"/>
            <a:ext cx="2557852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r="15810"/>
          <a:stretch/>
        </p:blipFill>
        <p:spPr>
          <a:xfrm>
            <a:off x="9011113" y="-597691"/>
            <a:ext cx="2558608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6" t="49308" r="29455" b="1"/>
          <a:stretch/>
        </p:blipFill>
        <p:spPr>
          <a:xfrm>
            <a:off x="9076321" y="2142961"/>
            <a:ext cx="1832681" cy="1828800"/>
          </a:xfrm>
          <a:prstGeom prst="rect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47332" r="36563" b="11011"/>
          <a:stretch/>
        </p:blipFill>
        <p:spPr>
          <a:xfrm>
            <a:off x="9653666" y="4368176"/>
            <a:ext cx="1916055" cy="1828800"/>
          </a:xfrm>
          <a:prstGeom prst="rect">
            <a:avLst/>
          </a:prstGeom>
          <a:ln w="38100" cap="rnd">
            <a:solidFill>
              <a:srgbClr val="00B05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46950" r="30329" b="2706"/>
          <a:stretch/>
        </p:blipFill>
        <p:spPr>
          <a:xfrm>
            <a:off x="7121179" y="2142961"/>
            <a:ext cx="1822558" cy="1828800"/>
          </a:xfrm>
          <a:prstGeom prst="rect">
            <a:avLst/>
          </a:prstGeom>
          <a:ln w="38100" cap="rnd">
            <a:solidFill>
              <a:srgbClr val="FF000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Rectangle 36"/>
          <p:cNvSpPr/>
          <p:nvPr/>
        </p:nvSpPr>
        <p:spPr>
          <a:xfrm>
            <a:off x="7121179" y="647700"/>
            <a:ext cx="1279871" cy="1314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717131" y="647700"/>
            <a:ext cx="1279871" cy="131492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650462" y="-967023"/>
            <a:ext cx="20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RGB profile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884464" y="-967023"/>
            <a:ext cx="270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RGB profile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159279" y="5289717"/>
            <a:ext cx="1146521" cy="11430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093789" y="6455863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Error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0" t="17254" r="28971" b="33020"/>
          <a:stretch/>
        </p:blipFill>
        <p:spPr>
          <a:xfrm>
            <a:off x="6336934" y="6924348"/>
            <a:ext cx="2595786" cy="260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7387" r="9451" b="10907"/>
          <a:stretch/>
        </p:blipFill>
        <p:spPr>
          <a:xfrm>
            <a:off x="9054288" y="6932307"/>
            <a:ext cx="2667660" cy="259786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176182" y="-967023"/>
            <a:ext cx="5688983" cy="5060879"/>
          </a:xfrm>
          <a:prstGeom prst="roundRect">
            <a:avLst>
              <a:gd name="adj" fmla="val 29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176181" y="4093857"/>
            <a:ext cx="5688983" cy="2735480"/>
          </a:xfrm>
          <a:prstGeom prst="roundRect">
            <a:avLst>
              <a:gd name="adj" fmla="val 29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76180" y="6834436"/>
            <a:ext cx="5688983" cy="3047694"/>
          </a:xfrm>
          <a:prstGeom prst="roundRect">
            <a:avLst>
              <a:gd name="adj" fmla="val 29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54399" y="9485256"/>
            <a:ext cx="16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04806" y="9553633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806" y="9553633"/>
                <a:ext cx="262892" cy="276999"/>
              </a:xfrm>
              <a:prstGeom prst="rect">
                <a:avLst/>
              </a:prstGeom>
              <a:blipFill>
                <a:blip r:embed="rId7"/>
                <a:stretch>
                  <a:fillRect l="-23256" r="-2093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205270" y="9466808"/>
            <a:ext cx="24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Errors in Gradient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400" y="1228209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59" y="1228209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68" y="1228209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81" y="1228209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400" y="4541724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3" y="4541724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68" y="4541724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81" y="4541724"/>
            <a:ext cx="3286125" cy="3276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56254" y="7427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Random 0.5 SNR 8</a:t>
            </a:r>
          </a:p>
        </p:txBody>
      </p:sp>
    </p:spTree>
    <p:extLst>
      <p:ext uri="{BB962C8B-B14F-4D97-AF65-F5344CB8AC3E}">
        <p14:creationId xmlns:p14="http://schemas.microsoft.com/office/powerpoint/2010/main" val="17402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4" y="452400"/>
            <a:ext cx="3286125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46" y="452400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41" y="452400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36" y="452400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94" y="3761620"/>
            <a:ext cx="32861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46" y="3761620"/>
            <a:ext cx="328612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41" y="3761620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36" y="3761620"/>
            <a:ext cx="3286125" cy="3276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7284" y="-449179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0.23 SNR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7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6181" y="32610"/>
            <a:ext cx="3286125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0" y="32610"/>
            <a:ext cx="3286125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02" y="32610"/>
            <a:ext cx="328612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32610"/>
            <a:ext cx="3286125" cy="327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3786410" y="1413527"/>
            <a:ext cx="165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5551" y="3357126"/>
            <a:ext cx="3286125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3357126"/>
            <a:ext cx="3286125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0" y="3357126"/>
            <a:ext cx="3286125" cy="327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02" y="3357126"/>
            <a:ext cx="3286125" cy="3276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794634" y="4608604"/>
            <a:ext cx="173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T=0.23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5551" y="6666693"/>
            <a:ext cx="3286125" cy="327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6666693"/>
            <a:ext cx="3286125" cy="3276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70" y="6666693"/>
            <a:ext cx="3286125" cy="3276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02" y="6666693"/>
            <a:ext cx="3286125" cy="3276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3686721" y="8067219"/>
            <a:ext cx="1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49" t="13136" r="29098" b="28934"/>
          <a:stretch/>
        </p:blipFill>
        <p:spPr>
          <a:xfrm>
            <a:off x="-1223184" y="1469781"/>
            <a:ext cx="3016032" cy="3016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207" t="14991" r="29120" b="31062"/>
          <a:stretch/>
        </p:blipFill>
        <p:spPr>
          <a:xfrm>
            <a:off x="4850397" y="1458023"/>
            <a:ext cx="2997338" cy="3034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460" t="17595" r="29385" b="33654"/>
          <a:stretch/>
        </p:blipFill>
        <p:spPr>
          <a:xfrm>
            <a:off x="7337235" y="4685978"/>
            <a:ext cx="2998393" cy="2998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84624" y="1105275"/>
            <a:ext cx="1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T=0.5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43095" y="1116576"/>
            <a:ext cx="165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T=0.25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8587" t="13015" r="28819" b="29691"/>
          <a:stretch/>
        </p:blipFill>
        <p:spPr>
          <a:xfrm>
            <a:off x="1811013" y="1458023"/>
            <a:ext cx="3036216" cy="30358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6652" y="1116119"/>
            <a:ext cx="173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T=0.23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72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74" t="13621" r="28074" b="29500"/>
          <a:stretch/>
        </p:blipFill>
        <p:spPr>
          <a:xfrm>
            <a:off x="2210847" y="2398683"/>
            <a:ext cx="294382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574" t="13844" r="28075" b="29276"/>
          <a:stretch/>
        </p:blipFill>
        <p:spPr>
          <a:xfrm>
            <a:off x="-805162" y="5486400"/>
            <a:ext cx="2963852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574" t="13441" r="28374" b="29264"/>
          <a:stretch/>
        </p:blipFill>
        <p:spPr>
          <a:xfrm>
            <a:off x="2197726" y="5486400"/>
            <a:ext cx="292249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0951" y="2038810"/>
            <a:ext cx="1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82318" y="5128522"/>
            <a:ext cx="217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Low T=0.23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3934" y="5130518"/>
            <a:ext cx="217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Low T=0.25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5558" y="2409534"/>
            <a:ext cx="2736402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040806"/>
            <a:ext cx="116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RGB SHOT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1984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LauraG\MATLAB\OMP-imagen\Figures\HighTransmittance CA-Onlyborder3pixel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t="6722" r="8096" b="5041"/>
          <a:stretch/>
        </p:blipFill>
        <p:spPr bwMode="auto">
          <a:xfrm>
            <a:off x="-551428" y="401077"/>
            <a:ext cx="6063228" cy="52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LauraG\MATLAB\OMP-imagen\Figures\LowTransmittance CA-Onlyborder3pixels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6759" r="8419" b="4789"/>
          <a:stretch/>
        </p:blipFill>
        <p:spPr bwMode="auto">
          <a:xfrm>
            <a:off x="5462681" y="424593"/>
            <a:ext cx="6034344" cy="5247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87747" y="10976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Transmittance in borders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29337" y="89681"/>
            <a:ext cx="297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Transmittance in borders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1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61" y="495005"/>
            <a:ext cx="27432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17" y="495005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713" y="3785637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168" y="3785637"/>
            <a:ext cx="2743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6203" y="12543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transmittance in borders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1818" y="3382961"/>
            <a:ext cx="2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transmittance in borders</a:t>
            </a:r>
          </a:p>
        </p:txBody>
      </p:sp>
    </p:spTree>
    <p:extLst>
      <p:ext uri="{BB962C8B-B14F-4D97-AF65-F5344CB8AC3E}">
        <p14:creationId xmlns:p14="http://schemas.microsoft.com/office/powerpoint/2010/main" val="203088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37" y="2596965"/>
            <a:ext cx="2535726" cy="16640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28137" y="2451100"/>
            <a:ext cx="32806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96970" y="2492801"/>
                <a:ext cx="62549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970" y="2492801"/>
                <a:ext cx="62549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95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46" y="1869982"/>
            <a:ext cx="3874994" cy="3104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92" y="1869982"/>
            <a:ext cx="3841462" cy="3118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2100" y="156210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T=0.5 SNR=8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7200" y="156210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Designed T=0.23 SNR=8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4046" y="4988019"/>
            <a:ext cx="379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spectral reconstruction: </a:t>
            </a:r>
            <a:r>
              <a:rPr lang="en-US" dirty="0" smtClean="0"/>
              <a:t>16.99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9511" y="4988019"/>
            <a:ext cx="379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spectral reconstruction: </a:t>
            </a:r>
            <a:r>
              <a:rPr lang="en-US" dirty="0" smtClean="0"/>
              <a:t>19.51</a:t>
            </a:r>
          </a:p>
        </p:txBody>
      </p:sp>
    </p:spTree>
    <p:extLst>
      <p:ext uri="{BB962C8B-B14F-4D97-AF65-F5344CB8AC3E}">
        <p14:creationId xmlns:p14="http://schemas.microsoft.com/office/powerpoint/2010/main" val="66021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6225" r="8934" b="9497"/>
          <a:stretch/>
        </p:blipFill>
        <p:spPr>
          <a:xfrm>
            <a:off x="6385885" y="4093856"/>
            <a:ext cx="2987803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75"/>
          <a:stretch/>
        </p:blipFill>
        <p:spPr>
          <a:xfrm>
            <a:off x="6385885" y="-597691"/>
            <a:ext cx="2557852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r="15810"/>
          <a:stretch/>
        </p:blipFill>
        <p:spPr>
          <a:xfrm>
            <a:off x="9011113" y="-597691"/>
            <a:ext cx="2558608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6" t="49308" r="29455" b="1"/>
          <a:stretch/>
        </p:blipFill>
        <p:spPr>
          <a:xfrm>
            <a:off x="9076321" y="2142961"/>
            <a:ext cx="1832681" cy="1828800"/>
          </a:xfrm>
          <a:prstGeom prst="rect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47332" r="36563" b="11011"/>
          <a:stretch/>
        </p:blipFill>
        <p:spPr>
          <a:xfrm>
            <a:off x="9653666" y="4368176"/>
            <a:ext cx="1916055" cy="1828800"/>
          </a:xfrm>
          <a:prstGeom prst="rect">
            <a:avLst/>
          </a:prstGeom>
          <a:ln w="38100" cap="rnd">
            <a:solidFill>
              <a:srgbClr val="00B05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48614" r="30329" b="1042"/>
          <a:stretch/>
        </p:blipFill>
        <p:spPr>
          <a:xfrm>
            <a:off x="7121179" y="2142961"/>
            <a:ext cx="1822558" cy="1828800"/>
          </a:xfrm>
          <a:prstGeom prst="rect">
            <a:avLst/>
          </a:prstGeom>
          <a:ln w="38100" cap="rnd">
            <a:solidFill>
              <a:srgbClr val="FF0000"/>
            </a:solidFill>
            <a:prstDash val="sys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Rectangle 36"/>
          <p:cNvSpPr/>
          <p:nvPr/>
        </p:nvSpPr>
        <p:spPr>
          <a:xfrm>
            <a:off x="7121179" y="647700"/>
            <a:ext cx="1279871" cy="12928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717131" y="647700"/>
            <a:ext cx="1279871" cy="129289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50507" y="-879579"/>
            <a:ext cx="1621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Original RGB profile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9215411" y="-889063"/>
            <a:ext cx="215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Reconstruction RGB profile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7159279" y="5289717"/>
            <a:ext cx="1146521" cy="11430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305800" y="8882351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 Error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0" t="17254" r="28971" b="33020"/>
          <a:stretch/>
        </p:blipFill>
        <p:spPr>
          <a:xfrm>
            <a:off x="-1323989" y="-534653"/>
            <a:ext cx="3644201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7387" r="9451" b="10907"/>
          <a:stretch/>
        </p:blipFill>
        <p:spPr>
          <a:xfrm>
            <a:off x="-1323989" y="3577940"/>
            <a:ext cx="3648456" cy="35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56" y="1277795"/>
            <a:ext cx="3645724" cy="3657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7130" r="9255" b="10781"/>
          <a:stretch/>
        </p:blipFill>
        <p:spPr>
          <a:xfrm>
            <a:off x="-1117503" y="4968286"/>
            <a:ext cx="3657597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7289" r="9158" b="10467"/>
          <a:stretch/>
        </p:blipFill>
        <p:spPr>
          <a:xfrm>
            <a:off x="2573143" y="4968286"/>
            <a:ext cx="365760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4" t="7346" r="9788" b="11140"/>
          <a:stretch/>
        </p:blipFill>
        <p:spPr>
          <a:xfrm>
            <a:off x="-1117503" y="1278112"/>
            <a:ext cx="366239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5" t="7288" r="16215" b="11048"/>
          <a:stretch/>
        </p:blipFill>
        <p:spPr>
          <a:xfrm>
            <a:off x="2571738" y="-2412062"/>
            <a:ext cx="3657599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7" t="18595" r="28859" b="34819"/>
          <a:stretch/>
        </p:blipFill>
        <p:spPr>
          <a:xfrm>
            <a:off x="-1117506" y="-24120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1" t="48734" r="49147" b="36651"/>
          <a:stretch/>
        </p:blipFill>
        <p:spPr>
          <a:xfrm>
            <a:off x="2643510" y="-553310"/>
            <a:ext cx="1009289" cy="173839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1" t="48686" r="49094" b="35319"/>
          <a:stretch/>
        </p:blipFill>
        <p:spPr>
          <a:xfrm>
            <a:off x="-1019202" y="-515559"/>
            <a:ext cx="1069769" cy="17151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598859" y="-2412062"/>
            <a:ext cx="93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484 nm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4547" y="-2412062"/>
            <a:ext cx="93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503 nm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48767" r="49334" b="36588"/>
          <a:stretch/>
        </p:blipFill>
        <p:spPr>
          <a:xfrm>
            <a:off x="-1032182" y="-2338632"/>
            <a:ext cx="1085438" cy="17373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60453" y="-65467"/>
            <a:ext cx="661011" cy="12118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5" t="58465" r="46386" b="13441"/>
          <a:stretch/>
        </p:blipFill>
        <p:spPr>
          <a:xfrm>
            <a:off x="2633026" y="-2356452"/>
            <a:ext cx="1019141" cy="173736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3818053" y="-65467"/>
            <a:ext cx="661011" cy="120083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59380" y="90909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PSNR= 30.67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5821" y="90909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PSNR= 29.42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9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6915" r="28859" b="32895"/>
          <a:stretch/>
        </p:blipFill>
        <p:spPr>
          <a:xfrm>
            <a:off x="4257945" y="-732338"/>
            <a:ext cx="3410401" cy="3412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6606" r="28864" b="32660"/>
          <a:stretch/>
        </p:blipFill>
        <p:spPr>
          <a:xfrm>
            <a:off x="3975149" y="-527283"/>
            <a:ext cx="3410174" cy="3410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2" t="16898" r="28817" b="32850"/>
          <a:stretch/>
        </p:blipFill>
        <p:spPr>
          <a:xfrm>
            <a:off x="3757338" y="-322228"/>
            <a:ext cx="3412901" cy="3407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4" t="16852" r="28934" b="32746"/>
          <a:stretch/>
        </p:blipFill>
        <p:spPr>
          <a:xfrm>
            <a:off x="3475846" y="-123893"/>
            <a:ext cx="3412902" cy="341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16814" r="28861" b="32807"/>
          <a:stretch/>
        </p:blipFill>
        <p:spPr>
          <a:xfrm>
            <a:off x="3194355" y="79279"/>
            <a:ext cx="3408696" cy="3410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6862" r="29050" b="32805"/>
          <a:stretch/>
        </p:blipFill>
        <p:spPr>
          <a:xfrm>
            <a:off x="2951978" y="278713"/>
            <a:ext cx="3410820" cy="3410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0" t="16901" r="29018" b="32997"/>
          <a:stretch/>
        </p:blipFill>
        <p:spPr>
          <a:xfrm>
            <a:off x="2676422" y="483768"/>
            <a:ext cx="3410712" cy="340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7" t="16884" r="28858" b="32714"/>
          <a:stretch/>
        </p:blipFill>
        <p:spPr>
          <a:xfrm>
            <a:off x="2394873" y="684475"/>
            <a:ext cx="3408657" cy="3410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16884" r="28939" b="32905"/>
          <a:stretch/>
        </p:blipFill>
        <p:spPr>
          <a:xfrm>
            <a:off x="7745855" y="4547229"/>
            <a:ext cx="3412068" cy="3410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4" t="17882" r="28891" b="33961"/>
          <a:stretch/>
        </p:blipFill>
        <p:spPr>
          <a:xfrm>
            <a:off x="-5376685" y="3447288"/>
            <a:ext cx="3410713" cy="34107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-4454801" y="1824341"/>
            <a:ext cx="2929944" cy="7209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7758" r="9428" b="11054"/>
          <a:stretch/>
        </p:blipFill>
        <p:spPr>
          <a:xfrm>
            <a:off x="5345043" y="8327273"/>
            <a:ext cx="3776472" cy="3778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00581" y="3437108"/>
                <a:ext cx="4341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1" y="3437108"/>
                <a:ext cx="4341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17778" r="29039" b="33846"/>
          <a:stretch/>
        </p:blipFill>
        <p:spPr>
          <a:xfrm>
            <a:off x="3270362" y="4547229"/>
            <a:ext cx="3410712" cy="3410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33279" y="6017305"/>
                <a:ext cx="512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79" y="6017305"/>
                <a:ext cx="51257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>
            <a:off x="4862646" y="1649463"/>
            <a:ext cx="337926" cy="5273475"/>
          </a:xfrm>
          <a:prstGeom prst="rightBrace">
            <a:avLst>
              <a:gd name="adj1" fmla="val 2568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86910" y="6064200"/>
                <a:ext cx="502124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10" y="6064200"/>
                <a:ext cx="502124" cy="376770"/>
              </a:xfrm>
              <a:prstGeom prst="rect">
                <a:avLst/>
              </a:prstGeom>
              <a:blipFill>
                <a:blip r:embed="rId16"/>
                <a:stretch>
                  <a:fillRect t="-1613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7346" r="9788" b="11140"/>
          <a:stretch/>
        </p:blipFill>
        <p:spPr>
          <a:xfrm>
            <a:off x="7745855" y="345847"/>
            <a:ext cx="3414582" cy="3410712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 rot="5400000">
            <a:off x="9284183" y="2564641"/>
            <a:ext cx="337926" cy="3414582"/>
          </a:xfrm>
          <a:prstGeom prst="rightBrace">
            <a:avLst>
              <a:gd name="adj1" fmla="val 2568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598418" y="3794812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Grayscale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26753" y="7957941"/>
                <a:ext cx="1097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Edges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53" y="7957941"/>
                <a:ext cx="1097929" cy="369332"/>
              </a:xfrm>
              <a:prstGeom prst="rect">
                <a:avLst/>
              </a:prstGeom>
              <a:blipFill>
                <a:blip r:embed="rId18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598418" y="7926412"/>
                <a:ext cx="2093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Edges Estimation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418" y="7926412"/>
                <a:ext cx="2093522" cy="369332"/>
              </a:xfrm>
              <a:prstGeom prst="rect">
                <a:avLst/>
              </a:prstGeom>
              <a:blipFill>
                <a:blip r:embed="rId19"/>
                <a:stretch>
                  <a:fillRect t="-8197" r="-23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5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6915" r="28859" b="32895"/>
          <a:stretch/>
        </p:blipFill>
        <p:spPr>
          <a:xfrm>
            <a:off x="4257945" y="-732338"/>
            <a:ext cx="3410401" cy="3412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7" t="16606" r="28864" b="32660"/>
          <a:stretch/>
        </p:blipFill>
        <p:spPr>
          <a:xfrm>
            <a:off x="3975149" y="-527283"/>
            <a:ext cx="3410174" cy="3410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2" t="16898" r="28817" b="32850"/>
          <a:stretch/>
        </p:blipFill>
        <p:spPr>
          <a:xfrm>
            <a:off x="3757338" y="-322228"/>
            <a:ext cx="3412901" cy="3407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4" t="16852" r="28934" b="32746"/>
          <a:stretch/>
        </p:blipFill>
        <p:spPr>
          <a:xfrm>
            <a:off x="3475846" y="-123893"/>
            <a:ext cx="3412902" cy="341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16814" r="28861" b="32807"/>
          <a:stretch/>
        </p:blipFill>
        <p:spPr>
          <a:xfrm>
            <a:off x="3194355" y="79279"/>
            <a:ext cx="3408696" cy="3410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6862" r="29050" b="32805"/>
          <a:stretch/>
        </p:blipFill>
        <p:spPr>
          <a:xfrm>
            <a:off x="2951978" y="278713"/>
            <a:ext cx="3410820" cy="3410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0" t="16901" r="29018" b="32997"/>
          <a:stretch/>
        </p:blipFill>
        <p:spPr>
          <a:xfrm>
            <a:off x="2676422" y="483768"/>
            <a:ext cx="3410712" cy="340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7" t="16884" r="28858" b="32714"/>
          <a:stretch/>
        </p:blipFill>
        <p:spPr>
          <a:xfrm>
            <a:off x="2394873" y="684475"/>
            <a:ext cx="3408657" cy="3410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16884" r="28939" b="32905"/>
          <a:stretch/>
        </p:blipFill>
        <p:spPr>
          <a:xfrm>
            <a:off x="7745855" y="4547229"/>
            <a:ext cx="3412068" cy="3410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4" t="17882" r="28891" b="33961"/>
          <a:stretch/>
        </p:blipFill>
        <p:spPr>
          <a:xfrm>
            <a:off x="-5376685" y="3447288"/>
            <a:ext cx="3410713" cy="34107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-4454801" y="1824341"/>
            <a:ext cx="2929944" cy="7209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7758" r="9428" b="11054"/>
          <a:stretch/>
        </p:blipFill>
        <p:spPr>
          <a:xfrm>
            <a:off x="5345043" y="8327273"/>
            <a:ext cx="3776472" cy="3778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00581" y="3437108"/>
                <a:ext cx="4341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81" y="3437108"/>
                <a:ext cx="4341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17778" r="29039" b="33846"/>
          <a:stretch/>
        </p:blipFill>
        <p:spPr>
          <a:xfrm>
            <a:off x="3270362" y="4547229"/>
            <a:ext cx="3410712" cy="3410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233279" y="6017305"/>
                <a:ext cx="512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79" y="6017305"/>
                <a:ext cx="51257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>
            <a:off x="4862646" y="1649463"/>
            <a:ext cx="337926" cy="5273475"/>
          </a:xfrm>
          <a:prstGeom prst="rightBrace">
            <a:avLst>
              <a:gd name="adj1" fmla="val 2568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86910" y="6064200"/>
                <a:ext cx="502124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10" y="6064200"/>
                <a:ext cx="502124" cy="376770"/>
              </a:xfrm>
              <a:prstGeom prst="rect">
                <a:avLst/>
              </a:prstGeom>
              <a:blipFill>
                <a:blip r:embed="rId16"/>
                <a:stretch>
                  <a:fillRect t="-1613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>
            <a:off x="9284183" y="2564641"/>
            <a:ext cx="337926" cy="3414582"/>
          </a:xfrm>
          <a:prstGeom prst="rightBrace">
            <a:avLst>
              <a:gd name="adj1" fmla="val 2568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598418" y="3794812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 Image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26753" y="7957941"/>
                <a:ext cx="1097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Edges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53" y="7957941"/>
                <a:ext cx="1097929" cy="369332"/>
              </a:xfrm>
              <a:prstGeom prst="rect">
                <a:avLst/>
              </a:prstGeom>
              <a:blipFill>
                <a:blip r:embed="rId18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598418" y="7926412"/>
                <a:ext cx="2093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Edges Estimation</a:t>
                </a:r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418" y="7926412"/>
                <a:ext cx="2093522" cy="369332"/>
              </a:xfrm>
              <a:prstGeom prst="rect">
                <a:avLst/>
              </a:prstGeom>
              <a:blipFill>
                <a:blip r:embed="rId19"/>
                <a:stretch>
                  <a:fillRect t="-8197" r="-23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75"/>
          <a:stretch/>
        </p:blipFill>
        <p:spPr>
          <a:xfrm>
            <a:off x="7783955" y="421990"/>
            <a:ext cx="3308455" cy="33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7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>
          <a:xfrm flipH="1">
            <a:off x="1626326" y="1932031"/>
            <a:ext cx="10578727" cy="310423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 flipV="1">
            <a:off x="5224784" y="1136469"/>
            <a:ext cx="1602515" cy="54825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1968938" y="1273675"/>
            <a:ext cx="9704345" cy="283086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983176" y="6523263"/>
            <a:ext cx="691036" cy="169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9600003" rev="0"/>
            </a:camera>
            <a:lightRig rig="threePt" dir="t"/>
          </a:scene3d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2337336" y="2294267"/>
            <a:ext cx="1043632" cy="45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Object, data cube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338193" y="3226874"/>
            <a:ext cx="457200" cy="7105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322618" y="3976630"/>
            <a:ext cx="515732" cy="236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6262"/>
              </p:ext>
            </p:extLst>
          </p:nvPr>
        </p:nvGraphicFramePr>
        <p:xfrm>
          <a:off x="2499115" y="3503802"/>
          <a:ext cx="139132" cy="1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Equation" r:id="rId4" imgW="88900" imgH="101600" progId="Equation.3">
                  <p:embed/>
                </p:oleObj>
              </mc:Choice>
              <mc:Fallback>
                <p:oleObj name="Equation" r:id="rId4" imgW="88900" imgH="101600" progId="Equation.3">
                  <p:embed/>
                  <p:pic>
                    <p:nvPicPr>
                      <p:cNvPr id="1219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115" y="3503802"/>
                        <a:ext cx="139132" cy="1634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>
            <a:off x="3582489" y="4554055"/>
            <a:ext cx="41109" cy="6146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726706" y="4372015"/>
            <a:ext cx="42601" cy="606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2488"/>
              </p:ext>
            </p:extLst>
          </p:nvPr>
        </p:nvGraphicFramePr>
        <p:xfrm>
          <a:off x="3584997" y="4388607"/>
          <a:ext cx="143868" cy="16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" name="Equation" r:id="rId6" imgW="101600" imgH="114300" progId="Equation.3">
                  <p:embed/>
                </p:oleObj>
              </mc:Choice>
              <mc:Fallback>
                <p:oleObj name="Equation" r:id="rId6" imgW="101600" imgH="114300" progId="Equation.3">
                  <p:embed/>
                  <p:pic>
                    <p:nvPicPr>
                      <p:cNvPr id="1222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997" y="4388607"/>
                        <a:ext cx="143868" cy="168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 flipV="1">
            <a:off x="2612891" y="4291197"/>
            <a:ext cx="335582" cy="12140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1657" y="4462204"/>
            <a:ext cx="457345" cy="14366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24262"/>
              </p:ext>
            </p:extLst>
          </p:nvPr>
        </p:nvGraphicFramePr>
        <p:xfrm>
          <a:off x="2926644" y="4383556"/>
          <a:ext cx="158077" cy="1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Equation" r:id="rId8" imgW="101600" imgH="76200" progId="Equation.3">
                  <p:embed/>
                </p:oleObj>
              </mc:Choice>
              <mc:Fallback>
                <p:oleObj name="Equation" r:id="rId8" imgW="101600" imgH="76200" progId="Equation.3">
                  <p:embed/>
                  <p:pic>
                    <p:nvPicPr>
                      <p:cNvPr id="1225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644" y="4383556"/>
                        <a:ext cx="158077" cy="121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4115273" y="2518226"/>
            <a:ext cx="270076" cy="176520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29024" y="985980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048057" y="986758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514282"/>
              </p:ext>
            </p:extLst>
          </p:nvPr>
        </p:nvGraphicFramePr>
        <p:xfrm>
          <a:off x="9615517" y="2669463"/>
          <a:ext cx="1024730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" name="Equation" r:id="rId10" imgW="342900" imgH="139700" progId="Equation.3">
                  <p:embed/>
                </p:oleObj>
              </mc:Choice>
              <mc:Fallback>
                <p:oleObj name="Equation" r:id="rId10" imgW="342900" imgH="139700" progId="Equation.3">
                  <p:embed/>
                  <p:pic>
                    <p:nvPicPr>
                      <p:cNvPr id="1233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5517" y="2669463"/>
                        <a:ext cx="1024730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264764"/>
              </p:ext>
            </p:extLst>
          </p:nvPr>
        </p:nvGraphicFramePr>
        <p:xfrm>
          <a:off x="7543939" y="3257797"/>
          <a:ext cx="984879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Equation" r:id="rId12" imgW="330200" imgH="139700" progId="Equation.3">
                  <p:embed/>
                </p:oleObj>
              </mc:Choice>
              <mc:Fallback>
                <p:oleObj name="Equation" r:id="rId12" imgW="330200" imgH="139700" progId="Equation.3">
                  <p:embed/>
                  <p:pic>
                    <p:nvPicPr>
                      <p:cNvPr id="1234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939" y="3257797"/>
                        <a:ext cx="984879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64803"/>
              </p:ext>
            </p:extLst>
          </p:nvPr>
        </p:nvGraphicFramePr>
        <p:xfrm>
          <a:off x="2711629" y="4652565"/>
          <a:ext cx="1024730" cy="39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" name="Equation" r:id="rId14" imgW="342900" imgH="139700" progId="Equation.3">
                  <p:embed/>
                </p:oleObj>
              </mc:Choice>
              <mc:Fallback>
                <p:oleObj name="Equation" r:id="rId14" imgW="342900" imgH="139700" progId="Equation.3">
                  <p:embed/>
                  <p:pic>
                    <p:nvPicPr>
                      <p:cNvPr id="1235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9" y="4652565"/>
                        <a:ext cx="1024730" cy="399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0430526" y="637702"/>
            <a:ext cx="1181455" cy="1494611"/>
            <a:chOff x="5903971" y="1902856"/>
            <a:chExt cx="947726" cy="1090295"/>
          </a:xfrm>
          <a:scene3d>
            <a:camera prst="isometricOffAxis1Left">
              <a:rot lat="767947" lon="3224550" rev="0"/>
            </a:camera>
            <a:lightRig rig="threePt" dir="t"/>
          </a:scene3d>
        </p:grpSpPr>
        <p:sp>
          <p:nvSpPr>
            <p:cNvPr id="26" name="Rectangle 25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" name="Cube 127"/>
          <p:cNvSpPr/>
          <p:nvPr/>
        </p:nvSpPr>
        <p:spPr>
          <a:xfrm flipH="1">
            <a:off x="14448339" y="4372015"/>
            <a:ext cx="714382" cy="1931363"/>
          </a:xfrm>
          <a:prstGeom prst="cube">
            <a:avLst>
              <a:gd name="adj" fmla="val 77176"/>
            </a:avLst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 Box 20"/>
          <p:cNvSpPr txBox="1">
            <a:spLocks noChangeArrowheads="1"/>
          </p:cNvSpPr>
          <p:nvPr/>
        </p:nvSpPr>
        <p:spPr bwMode="auto">
          <a:xfrm>
            <a:off x="6256705" y="1131186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Aperture Code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0" name="Text Box 20"/>
          <p:cNvSpPr txBox="1">
            <a:spLocks noChangeArrowheads="1"/>
          </p:cNvSpPr>
          <p:nvPr/>
        </p:nvSpPr>
        <p:spPr bwMode="auto">
          <a:xfrm>
            <a:off x="8485644" y="610032"/>
            <a:ext cx="120595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Dispersive element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0174362" y="32633"/>
            <a:ext cx="1554319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Low-resolution FPA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2" name="Line 14"/>
          <p:cNvSpPr>
            <a:spLocks noChangeShapeType="1"/>
          </p:cNvSpPr>
          <p:nvPr/>
        </p:nvSpPr>
        <p:spPr bwMode="auto">
          <a:xfrm flipV="1">
            <a:off x="4781943" y="3008396"/>
            <a:ext cx="957414" cy="277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4"/>
          <p:cNvSpPr>
            <a:spLocks noChangeShapeType="1"/>
          </p:cNvSpPr>
          <p:nvPr/>
        </p:nvSpPr>
        <p:spPr bwMode="auto">
          <a:xfrm flipV="1">
            <a:off x="5752326" y="2787193"/>
            <a:ext cx="744878" cy="202152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13207880" y="10766161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13832466" y="10899199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14462687" y="10765527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Text Box 6"/>
          <p:cNvSpPr txBox="1">
            <a:spLocks noChangeArrowheads="1"/>
          </p:cNvSpPr>
          <p:nvPr/>
        </p:nvSpPr>
        <p:spPr bwMode="auto">
          <a:xfrm>
            <a:off x="14590013" y="10716904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15318828" y="10766161"/>
            <a:ext cx="585372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15446138" y="10717525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6796968" y="1734125"/>
            <a:ext cx="1138515" cy="1459530"/>
            <a:chOff x="1369745" y="4723216"/>
            <a:chExt cx="768211" cy="919500"/>
          </a:xfrm>
          <a:scene3d>
            <a:camera prst="isometricOffAxis1Left">
              <a:rot lat="1017039" lon="2804376" rev="21544435"/>
            </a:camera>
            <a:lightRig rig="threePt" dir="t"/>
          </a:scene3d>
        </p:grpSpPr>
        <p:sp>
          <p:nvSpPr>
            <p:cNvPr id="143" name="Cube 142"/>
            <p:cNvSpPr/>
            <p:nvPr/>
          </p:nvSpPr>
          <p:spPr>
            <a:xfrm>
              <a:off x="1369745" y="4723216"/>
              <a:ext cx="768211" cy="919500"/>
            </a:xfrm>
            <a:prstGeom prst="cube">
              <a:avLst>
                <a:gd name="adj" fmla="val 40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405577" y="4780858"/>
              <a:ext cx="671798" cy="820721"/>
              <a:chOff x="2622522" y="3052322"/>
              <a:chExt cx="1191565" cy="1465646"/>
            </a:xfrm>
            <a:solidFill>
              <a:srgbClr val="FFFFFF"/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2627435" y="3052322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2628635" y="3196464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627435" y="334301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627435" y="348956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2628635" y="363370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2627435" y="3780248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2624499" y="3926796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2625697" y="407094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2624499" y="421749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2622522" y="4370653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56" name="Line 14"/>
          <p:cNvSpPr>
            <a:spLocks noChangeShapeType="1"/>
          </p:cNvSpPr>
          <p:nvPr/>
        </p:nvSpPr>
        <p:spPr bwMode="auto">
          <a:xfrm flipH="1" flipV="1">
            <a:off x="5785965" y="3012336"/>
            <a:ext cx="181434" cy="695408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Oval 256"/>
          <p:cNvSpPr/>
          <p:nvPr/>
        </p:nvSpPr>
        <p:spPr>
          <a:xfrm rot="507627">
            <a:off x="5786260" y="3914521"/>
            <a:ext cx="814491" cy="112894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/>
          <p:cNvGrpSpPr/>
          <p:nvPr/>
        </p:nvGrpSpPr>
        <p:grpSpPr>
          <a:xfrm>
            <a:off x="12557167" y="6446509"/>
            <a:ext cx="1325436" cy="1774367"/>
            <a:chOff x="5903971" y="1902856"/>
            <a:chExt cx="947726" cy="1090295"/>
          </a:xfrm>
          <a:scene3d>
            <a:camera prst="isometricOffAxis1Left">
              <a:rot lat="21594344" lon="5858659" rev="612554"/>
            </a:camera>
            <a:lightRig rig="threePt" dir="t"/>
          </a:scene3d>
        </p:grpSpPr>
        <p:sp>
          <p:nvSpPr>
            <p:cNvPr id="259" name="Rectangle 258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5" name="Line 14"/>
          <p:cNvSpPr>
            <a:spLocks noChangeShapeType="1"/>
          </p:cNvSpPr>
          <p:nvPr/>
        </p:nvSpPr>
        <p:spPr bwMode="auto">
          <a:xfrm flipV="1">
            <a:off x="4399830" y="3297695"/>
            <a:ext cx="349741" cy="100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9" name="Picture 35" descr="Image resul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4442" y="7768878"/>
            <a:ext cx="2571750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7" y="7779425"/>
            <a:ext cx="3333750" cy="2314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77" y="8239360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Image resul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34" y="8019077"/>
            <a:ext cx="2638425" cy="1733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/>
          <p:cNvGrpSpPr/>
          <p:nvPr/>
        </p:nvGrpSpPr>
        <p:grpSpPr>
          <a:xfrm>
            <a:off x="4761848" y="2102164"/>
            <a:ext cx="1736475" cy="1738313"/>
            <a:chOff x="6846457" y="2122079"/>
            <a:chExt cx="1808390" cy="1595582"/>
          </a:xfrm>
        </p:grpSpPr>
        <p:cxnSp>
          <p:nvCxnSpPr>
            <p:cNvPr id="373" name="Straight Connector 372"/>
            <p:cNvCxnSpPr>
              <a:stCxn id="382" idx="1"/>
              <a:endCxn id="384" idx="1"/>
            </p:cNvCxnSpPr>
            <p:nvPr/>
          </p:nvCxnSpPr>
          <p:spPr>
            <a:xfrm flipH="1">
              <a:off x="6849196" y="2429056"/>
              <a:ext cx="1805651" cy="6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3" idx="3"/>
            </p:cNvCxnSpPr>
            <p:nvPr/>
          </p:nvCxnSpPr>
          <p:spPr>
            <a:xfrm flipH="1" flipV="1">
              <a:off x="6846457" y="3368373"/>
              <a:ext cx="1801348" cy="227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Rectangle 1030"/>
            <p:cNvSpPr/>
            <p:nvPr/>
          </p:nvSpPr>
          <p:spPr>
            <a:xfrm>
              <a:off x="6859060" y="2448651"/>
              <a:ext cx="954895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54895"/>
                <a:gd name="connsiteY0" fmla="*/ 0 h 1269010"/>
                <a:gd name="connsiteX1" fmla="*/ 941832 w 954895"/>
                <a:gd name="connsiteY1" fmla="*/ 306977 h 1269010"/>
                <a:gd name="connsiteX2" fmla="*/ 954895 w 954895"/>
                <a:gd name="connsiteY2" fmla="*/ 1269010 h 1269010"/>
                <a:gd name="connsiteX3" fmla="*/ 0 w 954895"/>
                <a:gd name="connsiteY3" fmla="*/ 942439 h 1269010"/>
                <a:gd name="connsiteX4" fmla="*/ 0 w 954895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895" h="1269010">
                  <a:moveTo>
                    <a:pt x="0" y="0"/>
                  </a:moveTo>
                  <a:lnTo>
                    <a:pt x="941832" y="306977"/>
                  </a:lnTo>
                  <a:lnTo>
                    <a:pt x="954895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1030"/>
            <p:cNvSpPr/>
            <p:nvPr/>
          </p:nvSpPr>
          <p:spPr>
            <a:xfrm>
              <a:off x="7713015" y="2122079"/>
              <a:ext cx="941832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1030"/>
            <p:cNvSpPr/>
            <p:nvPr/>
          </p:nvSpPr>
          <p:spPr>
            <a:xfrm flipH="1">
              <a:off x="7806345" y="2448650"/>
              <a:ext cx="841460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1030"/>
            <p:cNvSpPr/>
            <p:nvPr/>
          </p:nvSpPr>
          <p:spPr>
            <a:xfrm flipH="1">
              <a:off x="6849196" y="2122152"/>
              <a:ext cx="867586" cy="1255947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29242 w 971074"/>
                <a:gd name="connsiteY3" fmla="*/ 942439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26571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55947"/>
                <a:gd name="connsiteX1" fmla="*/ 971074 w 971074"/>
                <a:gd name="connsiteY1" fmla="*/ 313508 h 1255947"/>
                <a:gd name="connsiteX2" fmla="*/ 964543 w 971074"/>
                <a:gd name="connsiteY2" fmla="*/ 1255947 h 1255947"/>
                <a:gd name="connsiteX3" fmla="*/ 0 w 971074"/>
                <a:gd name="connsiteY3" fmla="*/ 942439 h 1255947"/>
                <a:gd name="connsiteX4" fmla="*/ 0 w 971074"/>
                <a:gd name="connsiteY4" fmla="*/ 0 h 125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4" h="1255947">
                  <a:moveTo>
                    <a:pt x="0" y="0"/>
                  </a:moveTo>
                  <a:lnTo>
                    <a:pt x="971074" y="313508"/>
                  </a:lnTo>
                  <a:lnTo>
                    <a:pt x="964543" y="1255947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6853117" y="2435660"/>
              <a:ext cx="1787427" cy="955429"/>
            </a:xfrm>
            <a:custGeom>
              <a:avLst/>
              <a:gdLst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40896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26682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9476 w 1716346"/>
                <a:gd name="connsiteY3" fmla="*/ 1017206 h 1040896"/>
                <a:gd name="connsiteX4" fmla="*/ 0 w 1716346"/>
                <a:gd name="connsiteY4" fmla="*/ 0 h 104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346" h="1040896">
                  <a:moveTo>
                    <a:pt x="0" y="0"/>
                  </a:moveTo>
                  <a:lnTo>
                    <a:pt x="1716346" y="0"/>
                  </a:lnTo>
                  <a:lnTo>
                    <a:pt x="1716346" y="1040896"/>
                  </a:lnTo>
                  <a:lnTo>
                    <a:pt x="9476" y="1017206"/>
                  </a:lnTo>
                  <a:cubicBezTo>
                    <a:pt x="6317" y="678137"/>
                    <a:pt x="3159" y="339069"/>
                    <a:pt x="0" y="0"/>
                  </a:cubicBezTo>
                  <a:close/>
                </a:path>
              </a:pathLst>
            </a:custGeom>
            <a:solidFill>
              <a:srgbClr val="C9C9C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Oval 1038"/>
          <p:cNvSpPr/>
          <p:nvPr/>
        </p:nvSpPr>
        <p:spPr>
          <a:xfrm>
            <a:off x="5746328" y="2975323"/>
            <a:ext cx="45720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Line 14"/>
          <p:cNvSpPr>
            <a:spLocks noChangeShapeType="1"/>
          </p:cNvSpPr>
          <p:nvPr/>
        </p:nvSpPr>
        <p:spPr bwMode="auto">
          <a:xfrm>
            <a:off x="5976248" y="3712136"/>
            <a:ext cx="76398" cy="2607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Line 14"/>
          <p:cNvSpPr>
            <a:spLocks noChangeShapeType="1"/>
          </p:cNvSpPr>
          <p:nvPr/>
        </p:nvSpPr>
        <p:spPr bwMode="auto">
          <a:xfrm>
            <a:off x="6230983" y="4564152"/>
            <a:ext cx="244917" cy="8572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8104746" y="1339291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Straight Connector 400"/>
          <p:cNvCxnSpPr/>
          <p:nvPr/>
        </p:nvCxnSpPr>
        <p:spPr>
          <a:xfrm flipH="1">
            <a:off x="1262709" y="337851"/>
            <a:ext cx="10395898" cy="3035536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Line 14"/>
          <p:cNvSpPr>
            <a:spLocks noChangeShapeType="1"/>
          </p:cNvSpPr>
          <p:nvPr/>
        </p:nvSpPr>
        <p:spPr bwMode="auto">
          <a:xfrm flipV="1">
            <a:off x="3717463" y="345857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Line 14"/>
          <p:cNvSpPr>
            <a:spLocks noChangeShapeType="1"/>
          </p:cNvSpPr>
          <p:nvPr/>
        </p:nvSpPr>
        <p:spPr bwMode="auto">
          <a:xfrm flipV="1">
            <a:off x="6502464" y="264902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14"/>
          <p:cNvSpPr>
            <a:spLocks noChangeShapeType="1"/>
          </p:cNvSpPr>
          <p:nvPr/>
        </p:nvSpPr>
        <p:spPr bwMode="auto">
          <a:xfrm flipV="1">
            <a:off x="7769151" y="2268510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14"/>
          <p:cNvSpPr>
            <a:spLocks noChangeShapeType="1"/>
          </p:cNvSpPr>
          <p:nvPr/>
        </p:nvSpPr>
        <p:spPr bwMode="auto">
          <a:xfrm flipV="1">
            <a:off x="8406083" y="2130807"/>
            <a:ext cx="350337" cy="958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52" name="Group 1051"/>
          <p:cNvGrpSpPr/>
          <p:nvPr/>
        </p:nvGrpSpPr>
        <p:grpSpPr>
          <a:xfrm>
            <a:off x="12600970" y="4049435"/>
            <a:ext cx="1512734" cy="2468154"/>
            <a:chOff x="3853631" y="3833491"/>
            <a:chExt cx="1715979" cy="2229101"/>
          </a:xfrm>
          <a:scene3d>
            <a:camera prst="orthographicFront">
              <a:rot lat="19199986" lon="12599976" rev="21299992"/>
            </a:camera>
            <a:lightRig rig="threePt" dir="t"/>
          </a:scene3d>
        </p:grpSpPr>
        <p:grpSp>
          <p:nvGrpSpPr>
            <p:cNvPr id="419" name="Group 418"/>
            <p:cNvGrpSpPr/>
            <p:nvPr/>
          </p:nvGrpSpPr>
          <p:grpSpPr>
            <a:xfrm>
              <a:off x="3853631" y="3833491"/>
              <a:ext cx="719931" cy="2223481"/>
              <a:chOff x="10748567" y="2651000"/>
              <a:chExt cx="719932" cy="2223482"/>
            </a:xfrm>
            <a:solidFill>
              <a:srgbClr val="FF0000"/>
            </a:solidFill>
          </p:grpSpPr>
          <p:sp>
            <p:nvSpPr>
              <p:cNvPr id="440" name="Cube 439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1" name="Wave 440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Wave 441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4051623" y="3838156"/>
              <a:ext cx="719932" cy="2223481"/>
              <a:chOff x="10748567" y="2651000"/>
              <a:chExt cx="719932" cy="2223482"/>
            </a:xfrm>
            <a:solidFill>
              <a:srgbClr val="FFFF00"/>
            </a:solidFill>
          </p:grpSpPr>
          <p:sp>
            <p:nvSpPr>
              <p:cNvPr id="437" name="Cube 436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FF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8" name="Wave 437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Wave 438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4246472" y="3838776"/>
              <a:ext cx="719932" cy="2223481"/>
              <a:chOff x="10748567" y="2651000"/>
              <a:chExt cx="719932" cy="2223482"/>
            </a:xfrm>
          </p:grpSpPr>
          <p:sp>
            <p:nvSpPr>
              <p:cNvPr id="434" name="Cube 433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solidFill>
                  <a:srgbClr val="64FB48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5" name="Wave 434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Wave 435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solidFill>
                <a:srgbClr val="64FB48"/>
              </a:soli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4441471" y="3836589"/>
              <a:ext cx="719932" cy="2223482"/>
              <a:chOff x="10748567" y="2651000"/>
              <a:chExt cx="719932" cy="2223482"/>
            </a:xfrm>
            <a:solidFill>
              <a:srgbClr val="008000"/>
            </a:solidFill>
          </p:grpSpPr>
          <p:sp>
            <p:nvSpPr>
              <p:cNvPr id="431" name="Cube 430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008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2" name="Wave 431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Wave 432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4651690" y="3838776"/>
              <a:ext cx="719932" cy="2223482"/>
              <a:chOff x="10748567" y="2651000"/>
              <a:chExt cx="719932" cy="2223482"/>
            </a:xfrm>
            <a:solidFill>
              <a:srgbClr val="42FFFF"/>
            </a:solidFill>
          </p:grpSpPr>
          <p:sp>
            <p:nvSpPr>
              <p:cNvPr id="428" name="Cube 427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42FF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9" name="Wave 428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Wave 429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4849678" y="3839110"/>
              <a:ext cx="719932" cy="2223482"/>
              <a:chOff x="10748567" y="2651000"/>
              <a:chExt cx="719932" cy="2223482"/>
            </a:xfrm>
            <a:solidFill>
              <a:srgbClr val="3366FF"/>
            </a:solidFill>
          </p:grpSpPr>
          <p:sp>
            <p:nvSpPr>
              <p:cNvPr id="425" name="Cube 424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3366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6" name="Wave 425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Wave 426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064" name="Group 1063"/>
          <p:cNvGrpSpPr/>
          <p:nvPr/>
        </p:nvGrpSpPr>
        <p:grpSpPr>
          <a:xfrm>
            <a:off x="2315464" y="2924741"/>
            <a:ext cx="1711002" cy="1609779"/>
            <a:chOff x="1792093" y="3161049"/>
            <a:chExt cx="1711002" cy="1609779"/>
          </a:xfrm>
        </p:grpSpPr>
        <p:sp>
          <p:nvSpPr>
            <p:cNvPr id="1053" name="Cube 1052"/>
            <p:cNvSpPr/>
            <p:nvPr/>
          </p:nvSpPr>
          <p:spPr>
            <a:xfrm>
              <a:off x="1921401" y="316104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2110384" y="3211094"/>
              <a:ext cx="912193" cy="1559734"/>
            </a:xfrm>
            <a:custGeom>
              <a:avLst/>
              <a:gdLst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0 w 500863"/>
                <a:gd name="connsiteY3" fmla="*/ 1585681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25983 w 500863"/>
                <a:gd name="connsiteY3" fmla="*/ 1354411 h 1585681"/>
                <a:gd name="connsiteX4" fmla="*/ 0 w 500863"/>
                <a:gd name="connsiteY4" fmla="*/ 0 h 1585681"/>
                <a:gd name="connsiteX0" fmla="*/ 0 w 496461"/>
                <a:gd name="connsiteY0" fmla="*/ 0 h 1638558"/>
                <a:gd name="connsiteX1" fmla="*/ 468206 w 496461"/>
                <a:gd name="connsiteY1" fmla="*/ 163286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38558"/>
                <a:gd name="connsiteX1" fmla="*/ 472608 w 496461"/>
                <a:gd name="connsiteY1" fmla="*/ 246379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25983 w 496461"/>
                <a:gd name="connsiteY3" fmla="*/ 1377072 h 1661219"/>
                <a:gd name="connsiteX4" fmla="*/ 0 w 496461"/>
                <a:gd name="connsiteY4" fmla="*/ 0 h 1661219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12777 w 496461"/>
                <a:gd name="connsiteY3" fmla="*/ 1369517 h 1661219"/>
                <a:gd name="connsiteX4" fmla="*/ 0 w 496461"/>
                <a:gd name="connsiteY4" fmla="*/ 0 h 1661219"/>
                <a:gd name="connsiteX0" fmla="*/ 0 w 478853"/>
                <a:gd name="connsiteY0" fmla="*/ 0 h 1631003"/>
                <a:gd name="connsiteX1" fmla="*/ 472608 w 478853"/>
                <a:gd name="connsiteY1" fmla="*/ 269040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5874 w 478853"/>
                <a:gd name="connsiteY3" fmla="*/ 1614839 h 1631003"/>
                <a:gd name="connsiteX4" fmla="*/ 0 w 478853"/>
                <a:gd name="connsiteY4" fmla="*/ 0 h 1631003"/>
                <a:gd name="connsiteX0" fmla="*/ 0 w 463885"/>
                <a:gd name="connsiteY0" fmla="*/ 0 h 2028593"/>
                <a:gd name="connsiteX1" fmla="*/ 463804 w 463885"/>
                <a:gd name="connsiteY1" fmla="*/ 261486 h 2028593"/>
                <a:gd name="connsiteX2" fmla="*/ 429315 w 463885"/>
                <a:gd name="connsiteY2" fmla="*/ 2028593 h 2028593"/>
                <a:gd name="connsiteX3" fmla="*/ 15874 w 463885"/>
                <a:gd name="connsiteY3" fmla="*/ 1614839 h 2028593"/>
                <a:gd name="connsiteX4" fmla="*/ 0 w 463885"/>
                <a:gd name="connsiteY4" fmla="*/ 0 h 2028593"/>
                <a:gd name="connsiteX0" fmla="*/ 0 w 429315"/>
                <a:gd name="connsiteY0" fmla="*/ 0 h 2028593"/>
                <a:gd name="connsiteX1" fmla="*/ 420458 w 429315"/>
                <a:gd name="connsiteY1" fmla="*/ 405296 h 2028593"/>
                <a:gd name="connsiteX2" fmla="*/ 429315 w 429315"/>
                <a:gd name="connsiteY2" fmla="*/ 2028593 h 2028593"/>
                <a:gd name="connsiteX3" fmla="*/ 15874 w 429315"/>
                <a:gd name="connsiteY3" fmla="*/ 1614839 h 2028593"/>
                <a:gd name="connsiteX4" fmla="*/ 0 w 429315"/>
                <a:gd name="connsiteY4" fmla="*/ 0 h 202859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5874 w 432411"/>
                <a:gd name="connsiteY3" fmla="*/ 1614839 h 2020133"/>
                <a:gd name="connsiteX4" fmla="*/ 0 w 432411"/>
                <a:gd name="connsiteY4" fmla="*/ 0 h 202013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2778 w 432411"/>
                <a:gd name="connsiteY3" fmla="*/ 1631758 h 2020133"/>
                <a:gd name="connsiteX4" fmla="*/ 0 w 432411"/>
                <a:gd name="connsiteY4" fmla="*/ 0 h 20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1" h="2020133">
                  <a:moveTo>
                    <a:pt x="0" y="0"/>
                  </a:moveTo>
                  <a:lnTo>
                    <a:pt x="420458" y="405296"/>
                  </a:lnTo>
                  <a:cubicBezTo>
                    <a:pt x="422540" y="859284"/>
                    <a:pt x="430329" y="1566145"/>
                    <a:pt x="432411" y="2020133"/>
                  </a:cubicBezTo>
                  <a:lnTo>
                    <a:pt x="12778" y="163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Cube 454"/>
            <p:cNvSpPr/>
            <p:nvPr/>
          </p:nvSpPr>
          <p:spPr>
            <a:xfrm>
              <a:off x="1891049" y="3197635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Cube 455"/>
            <p:cNvSpPr/>
            <p:nvPr/>
          </p:nvSpPr>
          <p:spPr>
            <a:xfrm>
              <a:off x="1857224" y="3234421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Cube 456"/>
            <p:cNvSpPr/>
            <p:nvPr/>
          </p:nvSpPr>
          <p:spPr>
            <a:xfrm>
              <a:off x="1824174" y="327349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Cube 457"/>
            <p:cNvSpPr/>
            <p:nvPr/>
          </p:nvSpPr>
          <p:spPr>
            <a:xfrm>
              <a:off x="1792093" y="3304614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1" name="Cube 460"/>
          <p:cNvSpPr/>
          <p:nvPr/>
        </p:nvSpPr>
        <p:spPr>
          <a:xfrm>
            <a:off x="8428793" y="1255019"/>
            <a:ext cx="1581694" cy="1344295"/>
          </a:xfrm>
          <a:prstGeom prst="cube">
            <a:avLst>
              <a:gd name="adj" fmla="val 8167"/>
            </a:avLst>
          </a:prstGeom>
          <a:pattFill prst="wd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scene3d>
            <a:camera prst="orthographicFront">
              <a:rot lat="896495" lon="3310527" rev="802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10033196" y="797462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Line 14"/>
          <p:cNvSpPr>
            <a:spLocks noChangeShapeType="1"/>
          </p:cNvSpPr>
          <p:nvPr/>
        </p:nvSpPr>
        <p:spPr bwMode="auto">
          <a:xfrm flipV="1">
            <a:off x="9665170" y="1720406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7" name="Line 14"/>
          <p:cNvSpPr>
            <a:spLocks noChangeShapeType="1"/>
          </p:cNvSpPr>
          <p:nvPr/>
        </p:nvSpPr>
        <p:spPr bwMode="auto">
          <a:xfrm flipV="1">
            <a:off x="10303272" y="1579472"/>
            <a:ext cx="316100" cy="914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8" name="Straight Connector 467"/>
          <p:cNvCxnSpPr/>
          <p:nvPr/>
        </p:nvCxnSpPr>
        <p:spPr>
          <a:xfrm flipH="1" flipV="1">
            <a:off x="4702655" y="1220533"/>
            <a:ext cx="1918127" cy="63841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H="1" flipV="1">
            <a:off x="5699720" y="709076"/>
            <a:ext cx="1918127" cy="638413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9" name="Picture 115" descr="Image resul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13" y="8060990"/>
            <a:ext cx="4188810" cy="2962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Oval 1071"/>
          <p:cNvSpPr/>
          <p:nvPr/>
        </p:nvSpPr>
        <p:spPr>
          <a:xfrm>
            <a:off x="5259114" y="3117719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5829441" y="3258195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6063696" y="2881626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064191" y="4967013"/>
            <a:ext cx="1181455" cy="1494611"/>
            <a:chOff x="5903971" y="1902856"/>
            <a:chExt cx="947726" cy="1090295"/>
          </a:xfrm>
          <a:scene3d>
            <a:camera prst="isometricOffAxis1Left">
              <a:rot lat="20544392" lon="2408557" rev="93070"/>
            </a:camera>
            <a:lightRig rig="threePt" dir="t"/>
          </a:scene3d>
        </p:grpSpPr>
        <p:sp>
          <p:nvSpPr>
            <p:cNvPr id="478" name="Rectangle 477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480" name="Rectangle 479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49" name="Straight Connector 448"/>
          <p:cNvCxnSpPr/>
          <p:nvPr/>
        </p:nvCxnSpPr>
        <p:spPr>
          <a:xfrm flipV="1">
            <a:off x="8217398" y="2231937"/>
            <a:ext cx="157424" cy="4924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endCxn id="463" idx="6"/>
          </p:cNvCxnSpPr>
          <p:nvPr/>
        </p:nvCxnSpPr>
        <p:spPr>
          <a:xfrm flipV="1">
            <a:off x="10140500" y="1677668"/>
            <a:ext cx="162772" cy="49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6045663" y="3973339"/>
            <a:ext cx="182808" cy="5908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Text Box 20"/>
          <p:cNvSpPr txBox="1">
            <a:spLocks noChangeArrowheads="1"/>
          </p:cNvSpPr>
          <p:nvPr/>
        </p:nvSpPr>
        <p:spPr bwMode="auto">
          <a:xfrm>
            <a:off x="4738730" y="16169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Beams </a:t>
            </a:r>
            <a:r>
              <a:rPr lang="en-US" sz="1400" dirty="0" err="1" smtClean="0"/>
              <a:t>plitter</a:t>
            </a:r>
            <a:r>
              <a:rPr lang="en-US" sz="1400" dirty="0" smtClean="0"/>
              <a:t> Coating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5" name="Text Box 20"/>
          <p:cNvSpPr txBox="1">
            <a:spLocks noChangeArrowheads="1"/>
          </p:cNvSpPr>
          <p:nvPr/>
        </p:nvSpPr>
        <p:spPr bwMode="auto">
          <a:xfrm>
            <a:off x="7023907" y="5144828"/>
            <a:ext cx="1217806" cy="56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RGB </a:t>
            </a:r>
          </a:p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Detector</a:t>
            </a:r>
            <a:endParaRPr lang="en-US" sz="1400" dirty="0">
              <a:ea typeface="Times New Roman" charset="0"/>
              <a:cs typeface="Times New Roman" charset="0"/>
            </a:endParaRPr>
          </a:p>
        </p:txBody>
      </p:sp>
      <p:sp>
        <p:nvSpPr>
          <p:cNvPr id="606" name="Text Box 20"/>
          <p:cNvSpPr txBox="1">
            <a:spLocks noChangeArrowheads="1"/>
          </p:cNvSpPr>
          <p:nvPr/>
        </p:nvSpPr>
        <p:spPr bwMode="auto">
          <a:xfrm>
            <a:off x="3389817" y="1989555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7" name="Text Box 20"/>
          <p:cNvSpPr txBox="1">
            <a:spLocks noChangeArrowheads="1"/>
          </p:cNvSpPr>
          <p:nvPr/>
        </p:nvSpPr>
        <p:spPr bwMode="auto">
          <a:xfrm>
            <a:off x="7337242" y="8506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8" name="Text Box 20"/>
          <p:cNvSpPr txBox="1">
            <a:spLocks noChangeArrowheads="1"/>
          </p:cNvSpPr>
          <p:nvPr/>
        </p:nvSpPr>
        <p:spPr bwMode="auto">
          <a:xfrm>
            <a:off x="9288153" y="302227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9" name="Text Box 20"/>
          <p:cNvSpPr txBox="1">
            <a:spLocks noChangeArrowheads="1"/>
          </p:cNvSpPr>
          <p:nvPr/>
        </p:nvSpPr>
        <p:spPr bwMode="auto">
          <a:xfrm>
            <a:off x="6092044" y="4096245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466" name="Straight Connector 465"/>
          <p:cNvCxnSpPr>
            <a:endCxn id="16" idx="6"/>
          </p:cNvCxnSpPr>
          <p:nvPr/>
        </p:nvCxnSpPr>
        <p:spPr>
          <a:xfrm flipV="1">
            <a:off x="4195551" y="3400828"/>
            <a:ext cx="189798" cy="620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505" idx="3"/>
          </p:cNvCxnSpPr>
          <p:nvPr/>
        </p:nvCxnSpPr>
        <p:spPr>
          <a:xfrm>
            <a:off x="6342170" y="4948083"/>
            <a:ext cx="101910" cy="430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9" name="TextBox 618"/>
              <p:cNvSpPr txBox="1"/>
              <p:nvPr/>
            </p:nvSpPr>
            <p:spPr>
              <a:xfrm>
                <a:off x="11091531" y="2316308"/>
                <a:ext cx="741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9" name="TextBox 6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531" y="2316308"/>
                <a:ext cx="741165" cy="276999"/>
              </a:xfrm>
              <a:prstGeom prst="rect">
                <a:avLst/>
              </a:prstGeom>
              <a:blipFill>
                <a:blip r:embed="rId21"/>
                <a:stretch>
                  <a:fillRect l="-6557" t="-2222" r="-106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/>
              <p:cNvSpPr txBox="1"/>
              <p:nvPr/>
            </p:nvSpPr>
            <p:spPr>
              <a:xfrm>
                <a:off x="6807893" y="1382174"/>
                <a:ext cx="53578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20" name="TextBox 6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893" y="1382174"/>
                <a:ext cx="535788" cy="200055"/>
              </a:xfrm>
              <a:prstGeom prst="rect">
                <a:avLst/>
              </a:prstGeom>
              <a:blipFill>
                <a:blip r:embed="rId22"/>
                <a:stretch>
                  <a:fillRect l="-7955" t="-3030" r="-102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983176" y="6523263"/>
            <a:ext cx="691036" cy="169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9600003" rev="0"/>
            </a:camera>
            <a:lightRig rig="threePt" dir="t"/>
          </a:scene3d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2337336" y="2294267"/>
            <a:ext cx="1043632" cy="45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Object, data cube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338193" y="3226874"/>
            <a:ext cx="457200" cy="7105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322618" y="3976630"/>
            <a:ext cx="515732" cy="236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6262"/>
              </p:ext>
            </p:extLst>
          </p:nvPr>
        </p:nvGraphicFramePr>
        <p:xfrm>
          <a:off x="2499115" y="3503802"/>
          <a:ext cx="139132" cy="1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" name="Equation" r:id="rId4" imgW="88900" imgH="101600" progId="Equation.3">
                  <p:embed/>
                </p:oleObj>
              </mc:Choice>
              <mc:Fallback>
                <p:oleObj name="Equation" r:id="rId4" imgW="88900" imgH="101600" progId="Equation.3">
                  <p:embed/>
                  <p:pic>
                    <p:nvPicPr>
                      <p:cNvPr id="8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115" y="3503802"/>
                        <a:ext cx="139132" cy="1634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>
            <a:off x="3582489" y="4554055"/>
            <a:ext cx="41109" cy="6146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726706" y="4372015"/>
            <a:ext cx="42601" cy="606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2488"/>
              </p:ext>
            </p:extLst>
          </p:nvPr>
        </p:nvGraphicFramePr>
        <p:xfrm>
          <a:off x="3584997" y="4388607"/>
          <a:ext cx="143868" cy="16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Equation" r:id="rId6" imgW="101600" imgH="114300" progId="Equation.3">
                  <p:embed/>
                </p:oleObj>
              </mc:Choice>
              <mc:Fallback>
                <p:oleObj name="Equation" r:id="rId6" imgW="101600" imgH="114300" progId="Equation.3">
                  <p:embed/>
                  <p:pic>
                    <p:nvPicPr>
                      <p:cNvPr id="1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997" y="4388607"/>
                        <a:ext cx="143868" cy="168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 flipV="1">
            <a:off x="2612891" y="4291197"/>
            <a:ext cx="335582" cy="12140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1657" y="4462204"/>
            <a:ext cx="457345" cy="14366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24262"/>
              </p:ext>
            </p:extLst>
          </p:nvPr>
        </p:nvGraphicFramePr>
        <p:xfrm>
          <a:off x="2926644" y="4383556"/>
          <a:ext cx="158077" cy="1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Equation" r:id="rId8" imgW="101600" imgH="76200" progId="Equation.3">
                  <p:embed/>
                </p:oleObj>
              </mc:Choice>
              <mc:Fallback>
                <p:oleObj name="Equation" r:id="rId8" imgW="101600" imgH="76200" progId="Equation.3">
                  <p:embed/>
                  <p:pic>
                    <p:nvPicPr>
                      <p:cNvPr id="14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644" y="4383556"/>
                        <a:ext cx="158077" cy="121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4115273" y="2518226"/>
            <a:ext cx="270076" cy="176520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29024" y="985980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048057" y="986758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37798"/>
              </p:ext>
            </p:extLst>
          </p:nvPr>
        </p:nvGraphicFramePr>
        <p:xfrm>
          <a:off x="6958013" y="1439863"/>
          <a:ext cx="904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Equation" r:id="rId10" imgW="114120" imgH="215640" progId="Equation.3">
                  <p:embed/>
                </p:oleObj>
              </mc:Choice>
              <mc:Fallback>
                <p:oleObj name="Equation" r:id="rId10" imgW="114120" imgH="215640" progId="Equation.3">
                  <p:embed/>
                  <p:pic>
                    <p:nvPicPr>
                      <p:cNvPr id="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013" y="1439863"/>
                        <a:ext cx="90487" cy="152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514282"/>
              </p:ext>
            </p:extLst>
          </p:nvPr>
        </p:nvGraphicFramePr>
        <p:xfrm>
          <a:off x="9615517" y="2669463"/>
          <a:ext cx="1024730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Equation" r:id="rId12" imgW="342900" imgH="139700" progId="Equation.3">
                  <p:embed/>
                </p:oleObj>
              </mc:Choice>
              <mc:Fallback>
                <p:oleObj name="Equation" r:id="rId12" imgW="342900" imgH="139700" progId="Equation.3">
                  <p:embed/>
                  <p:pic>
                    <p:nvPicPr>
                      <p:cNvPr id="22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5517" y="2669463"/>
                        <a:ext cx="1024730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264764"/>
              </p:ext>
            </p:extLst>
          </p:nvPr>
        </p:nvGraphicFramePr>
        <p:xfrm>
          <a:off x="7543939" y="3257797"/>
          <a:ext cx="984879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Equation" r:id="rId14" imgW="330200" imgH="139700" progId="Equation.3">
                  <p:embed/>
                </p:oleObj>
              </mc:Choice>
              <mc:Fallback>
                <p:oleObj name="Equation" r:id="rId14" imgW="330200" imgH="139700" progId="Equation.3">
                  <p:embed/>
                  <p:pic>
                    <p:nvPicPr>
                      <p:cNvPr id="23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939" y="3257797"/>
                        <a:ext cx="984879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64803"/>
              </p:ext>
            </p:extLst>
          </p:nvPr>
        </p:nvGraphicFramePr>
        <p:xfrm>
          <a:off x="2711629" y="4652565"/>
          <a:ext cx="1024730" cy="39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Equation" r:id="rId16" imgW="342900" imgH="139700" progId="Equation.3">
                  <p:embed/>
                </p:oleObj>
              </mc:Choice>
              <mc:Fallback>
                <p:oleObj name="Equation" r:id="rId16" imgW="342900" imgH="139700" progId="Equation.3">
                  <p:embed/>
                  <p:pic>
                    <p:nvPicPr>
                      <p:cNvPr id="24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9" y="4652565"/>
                        <a:ext cx="1024730" cy="399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0430526" y="637702"/>
            <a:ext cx="1181455" cy="1494611"/>
            <a:chOff x="5903971" y="1902856"/>
            <a:chExt cx="947726" cy="1090295"/>
          </a:xfrm>
          <a:scene3d>
            <a:camera prst="isometricOffAxis1Left">
              <a:rot lat="767947" lon="3224550" rev="0"/>
            </a:camera>
            <a:lightRig rig="threePt" dir="t"/>
          </a:scene3d>
        </p:grpSpPr>
        <p:sp>
          <p:nvSpPr>
            <p:cNvPr id="26" name="Rectangle 25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" name="Cube 127"/>
          <p:cNvSpPr/>
          <p:nvPr/>
        </p:nvSpPr>
        <p:spPr>
          <a:xfrm flipH="1">
            <a:off x="14448339" y="4372015"/>
            <a:ext cx="714382" cy="1931363"/>
          </a:xfrm>
          <a:prstGeom prst="cube">
            <a:avLst>
              <a:gd name="adj" fmla="val 77176"/>
            </a:avLst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 Box 20"/>
          <p:cNvSpPr txBox="1">
            <a:spLocks noChangeArrowheads="1"/>
          </p:cNvSpPr>
          <p:nvPr/>
        </p:nvSpPr>
        <p:spPr bwMode="auto">
          <a:xfrm>
            <a:off x="6256705" y="1131186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Aperture Code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0" name="Text Box 20"/>
          <p:cNvSpPr txBox="1">
            <a:spLocks noChangeArrowheads="1"/>
          </p:cNvSpPr>
          <p:nvPr/>
        </p:nvSpPr>
        <p:spPr bwMode="auto">
          <a:xfrm>
            <a:off x="8485644" y="610032"/>
            <a:ext cx="120595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Dispersive element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0174362" y="32633"/>
            <a:ext cx="1554319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Low-resolution FPA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2" name="Line 14"/>
          <p:cNvSpPr>
            <a:spLocks noChangeShapeType="1"/>
          </p:cNvSpPr>
          <p:nvPr/>
        </p:nvSpPr>
        <p:spPr bwMode="auto">
          <a:xfrm flipV="1">
            <a:off x="4781943" y="3008396"/>
            <a:ext cx="957414" cy="277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4"/>
          <p:cNvSpPr>
            <a:spLocks noChangeShapeType="1"/>
          </p:cNvSpPr>
          <p:nvPr/>
        </p:nvSpPr>
        <p:spPr bwMode="auto">
          <a:xfrm flipV="1">
            <a:off x="5752326" y="2787193"/>
            <a:ext cx="744878" cy="202152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13207880" y="10766161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13832466" y="10899199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14462687" y="10765527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Text Box 6"/>
          <p:cNvSpPr txBox="1">
            <a:spLocks noChangeArrowheads="1"/>
          </p:cNvSpPr>
          <p:nvPr/>
        </p:nvSpPr>
        <p:spPr bwMode="auto">
          <a:xfrm>
            <a:off x="14590013" y="10716904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15318828" y="10766161"/>
            <a:ext cx="585372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15446138" y="10717525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6796968" y="1734125"/>
            <a:ext cx="1138515" cy="1459530"/>
            <a:chOff x="1369745" y="4723216"/>
            <a:chExt cx="768211" cy="919500"/>
          </a:xfrm>
          <a:scene3d>
            <a:camera prst="isometricOffAxis1Left">
              <a:rot lat="1017039" lon="2804376" rev="21544435"/>
            </a:camera>
            <a:lightRig rig="threePt" dir="t"/>
          </a:scene3d>
        </p:grpSpPr>
        <p:sp>
          <p:nvSpPr>
            <p:cNvPr id="143" name="Cube 142"/>
            <p:cNvSpPr/>
            <p:nvPr/>
          </p:nvSpPr>
          <p:spPr>
            <a:xfrm>
              <a:off x="1369745" y="4723216"/>
              <a:ext cx="768211" cy="919500"/>
            </a:xfrm>
            <a:prstGeom prst="cube">
              <a:avLst>
                <a:gd name="adj" fmla="val 40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405577" y="4780858"/>
              <a:ext cx="671798" cy="820721"/>
              <a:chOff x="2622522" y="3052322"/>
              <a:chExt cx="1191565" cy="1465646"/>
            </a:xfrm>
            <a:solidFill>
              <a:srgbClr val="FFFFFF"/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2627435" y="3052322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2628635" y="3196464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627435" y="334301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627435" y="348956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2628635" y="363370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2627435" y="3780248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2624499" y="3926796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2625697" y="407094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2624499" y="421749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2622522" y="4370653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56" name="Line 14"/>
          <p:cNvSpPr>
            <a:spLocks noChangeShapeType="1"/>
          </p:cNvSpPr>
          <p:nvPr/>
        </p:nvSpPr>
        <p:spPr bwMode="auto">
          <a:xfrm flipH="1" flipV="1">
            <a:off x="5785965" y="3012336"/>
            <a:ext cx="181434" cy="695408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Oval 256"/>
          <p:cNvSpPr/>
          <p:nvPr/>
        </p:nvSpPr>
        <p:spPr>
          <a:xfrm rot="507627">
            <a:off x="5786260" y="3914521"/>
            <a:ext cx="814491" cy="112894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/>
          <p:cNvGrpSpPr/>
          <p:nvPr/>
        </p:nvGrpSpPr>
        <p:grpSpPr>
          <a:xfrm>
            <a:off x="12557167" y="6446509"/>
            <a:ext cx="1325436" cy="1774367"/>
            <a:chOff x="5903971" y="1902856"/>
            <a:chExt cx="947726" cy="1090295"/>
          </a:xfrm>
          <a:scene3d>
            <a:camera prst="isometricOffAxis1Left">
              <a:rot lat="21594344" lon="5858659" rev="612554"/>
            </a:camera>
            <a:lightRig rig="threePt" dir="t"/>
          </a:scene3d>
        </p:grpSpPr>
        <p:sp>
          <p:nvSpPr>
            <p:cNvPr id="259" name="Rectangle 258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5" name="Line 14"/>
          <p:cNvSpPr>
            <a:spLocks noChangeShapeType="1"/>
          </p:cNvSpPr>
          <p:nvPr/>
        </p:nvSpPr>
        <p:spPr bwMode="auto">
          <a:xfrm flipV="1">
            <a:off x="4399830" y="3297695"/>
            <a:ext cx="349741" cy="100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9" name="Picture 35" descr="Image resul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4442" y="7768878"/>
            <a:ext cx="2571750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7" y="7779425"/>
            <a:ext cx="3333750" cy="2314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77" y="8239360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Image result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34" y="8019077"/>
            <a:ext cx="2638425" cy="1733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/>
          <p:cNvGrpSpPr/>
          <p:nvPr/>
        </p:nvGrpSpPr>
        <p:grpSpPr>
          <a:xfrm>
            <a:off x="4761848" y="2102164"/>
            <a:ext cx="1736475" cy="1738313"/>
            <a:chOff x="6846457" y="2122079"/>
            <a:chExt cx="1808390" cy="1595582"/>
          </a:xfrm>
        </p:grpSpPr>
        <p:cxnSp>
          <p:nvCxnSpPr>
            <p:cNvPr id="373" name="Straight Connector 372"/>
            <p:cNvCxnSpPr>
              <a:stCxn id="382" idx="1"/>
              <a:endCxn id="384" idx="1"/>
            </p:cNvCxnSpPr>
            <p:nvPr/>
          </p:nvCxnSpPr>
          <p:spPr>
            <a:xfrm flipH="1">
              <a:off x="6849196" y="2429056"/>
              <a:ext cx="1805651" cy="6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3" idx="3"/>
            </p:cNvCxnSpPr>
            <p:nvPr/>
          </p:nvCxnSpPr>
          <p:spPr>
            <a:xfrm flipH="1" flipV="1">
              <a:off x="6846457" y="3368373"/>
              <a:ext cx="1801348" cy="227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Rectangle 1030"/>
            <p:cNvSpPr/>
            <p:nvPr/>
          </p:nvSpPr>
          <p:spPr>
            <a:xfrm>
              <a:off x="6859060" y="2448651"/>
              <a:ext cx="954895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54895"/>
                <a:gd name="connsiteY0" fmla="*/ 0 h 1269010"/>
                <a:gd name="connsiteX1" fmla="*/ 941832 w 954895"/>
                <a:gd name="connsiteY1" fmla="*/ 306977 h 1269010"/>
                <a:gd name="connsiteX2" fmla="*/ 954895 w 954895"/>
                <a:gd name="connsiteY2" fmla="*/ 1269010 h 1269010"/>
                <a:gd name="connsiteX3" fmla="*/ 0 w 954895"/>
                <a:gd name="connsiteY3" fmla="*/ 942439 h 1269010"/>
                <a:gd name="connsiteX4" fmla="*/ 0 w 954895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895" h="1269010">
                  <a:moveTo>
                    <a:pt x="0" y="0"/>
                  </a:moveTo>
                  <a:lnTo>
                    <a:pt x="941832" y="306977"/>
                  </a:lnTo>
                  <a:lnTo>
                    <a:pt x="954895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1030"/>
            <p:cNvSpPr/>
            <p:nvPr/>
          </p:nvSpPr>
          <p:spPr>
            <a:xfrm>
              <a:off x="7713015" y="2122079"/>
              <a:ext cx="941832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1030"/>
            <p:cNvSpPr/>
            <p:nvPr/>
          </p:nvSpPr>
          <p:spPr>
            <a:xfrm flipH="1">
              <a:off x="7806345" y="2448650"/>
              <a:ext cx="841460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1030"/>
            <p:cNvSpPr/>
            <p:nvPr/>
          </p:nvSpPr>
          <p:spPr>
            <a:xfrm flipH="1">
              <a:off x="6849196" y="2122152"/>
              <a:ext cx="867586" cy="1255947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29242 w 971074"/>
                <a:gd name="connsiteY3" fmla="*/ 942439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26571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55947"/>
                <a:gd name="connsiteX1" fmla="*/ 971074 w 971074"/>
                <a:gd name="connsiteY1" fmla="*/ 313508 h 1255947"/>
                <a:gd name="connsiteX2" fmla="*/ 964543 w 971074"/>
                <a:gd name="connsiteY2" fmla="*/ 1255947 h 1255947"/>
                <a:gd name="connsiteX3" fmla="*/ 0 w 971074"/>
                <a:gd name="connsiteY3" fmla="*/ 942439 h 1255947"/>
                <a:gd name="connsiteX4" fmla="*/ 0 w 971074"/>
                <a:gd name="connsiteY4" fmla="*/ 0 h 125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4" h="1255947">
                  <a:moveTo>
                    <a:pt x="0" y="0"/>
                  </a:moveTo>
                  <a:lnTo>
                    <a:pt x="971074" y="313508"/>
                  </a:lnTo>
                  <a:lnTo>
                    <a:pt x="964543" y="1255947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6853117" y="2435660"/>
              <a:ext cx="1787427" cy="955429"/>
            </a:xfrm>
            <a:custGeom>
              <a:avLst/>
              <a:gdLst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40896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26682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9476 w 1716346"/>
                <a:gd name="connsiteY3" fmla="*/ 1017206 h 1040896"/>
                <a:gd name="connsiteX4" fmla="*/ 0 w 1716346"/>
                <a:gd name="connsiteY4" fmla="*/ 0 h 104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346" h="1040896">
                  <a:moveTo>
                    <a:pt x="0" y="0"/>
                  </a:moveTo>
                  <a:lnTo>
                    <a:pt x="1716346" y="0"/>
                  </a:lnTo>
                  <a:lnTo>
                    <a:pt x="1716346" y="1040896"/>
                  </a:lnTo>
                  <a:lnTo>
                    <a:pt x="9476" y="1017206"/>
                  </a:lnTo>
                  <a:cubicBezTo>
                    <a:pt x="6317" y="678137"/>
                    <a:pt x="3159" y="339069"/>
                    <a:pt x="0" y="0"/>
                  </a:cubicBezTo>
                  <a:close/>
                </a:path>
              </a:pathLst>
            </a:custGeom>
            <a:solidFill>
              <a:srgbClr val="C9C9C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Oval 1038"/>
          <p:cNvSpPr/>
          <p:nvPr/>
        </p:nvSpPr>
        <p:spPr>
          <a:xfrm>
            <a:off x="5746328" y="2975323"/>
            <a:ext cx="45720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Line 14"/>
          <p:cNvSpPr>
            <a:spLocks noChangeShapeType="1"/>
          </p:cNvSpPr>
          <p:nvPr/>
        </p:nvSpPr>
        <p:spPr bwMode="auto">
          <a:xfrm>
            <a:off x="5976248" y="3712136"/>
            <a:ext cx="76398" cy="2607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Line 14"/>
          <p:cNvSpPr>
            <a:spLocks noChangeShapeType="1"/>
          </p:cNvSpPr>
          <p:nvPr/>
        </p:nvSpPr>
        <p:spPr bwMode="auto">
          <a:xfrm>
            <a:off x="6230983" y="4564152"/>
            <a:ext cx="244917" cy="8572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8104746" y="1339291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Line 14"/>
          <p:cNvSpPr>
            <a:spLocks noChangeShapeType="1"/>
          </p:cNvSpPr>
          <p:nvPr/>
        </p:nvSpPr>
        <p:spPr bwMode="auto">
          <a:xfrm flipV="1">
            <a:off x="3717463" y="345857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Line 14"/>
          <p:cNvSpPr>
            <a:spLocks noChangeShapeType="1"/>
          </p:cNvSpPr>
          <p:nvPr/>
        </p:nvSpPr>
        <p:spPr bwMode="auto">
          <a:xfrm flipV="1">
            <a:off x="6502464" y="264902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14"/>
          <p:cNvSpPr>
            <a:spLocks noChangeShapeType="1"/>
          </p:cNvSpPr>
          <p:nvPr/>
        </p:nvSpPr>
        <p:spPr bwMode="auto">
          <a:xfrm flipV="1">
            <a:off x="7769151" y="2268510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14"/>
          <p:cNvSpPr>
            <a:spLocks noChangeShapeType="1"/>
          </p:cNvSpPr>
          <p:nvPr/>
        </p:nvSpPr>
        <p:spPr bwMode="auto">
          <a:xfrm flipV="1">
            <a:off x="8406083" y="2130807"/>
            <a:ext cx="350337" cy="958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52" name="Group 1051"/>
          <p:cNvGrpSpPr/>
          <p:nvPr/>
        </p:nvGrpSpPr>
        <p:grpSpPr>
          <a:xfrm>
            <a:off x="12600970" y="4049435"/>
            <a:ext cx="1512734" cy="2468154"/>
            <a:chOff x="3853631" y="3833491"/>
            <a:chExt cx="1715979" cy="2229101"/>
          </a:xfrm>
          <a:scene3d>
            <a:camera prst="orthographicFront">
              <a:rot lat="19199986" lon="12599976" rev="21299992"/>
            </a:camera>
            <a:lightRig rig="threePt" dir="t"/>
          </a:scene3d>
        </p:grpSpPr>
        <p:grpSp>
          <p:nvGrpSpPr>
            <p:cNvPr id="419" name="Group 418"/>
            <p:cNvGrpSpPr/>
            <p:nvPr/>
          </p:nvGrpSpPr>
          <p:grpSpPr>
            <a:xfrm>
              <a:off x="3853631" y="3833491"/>
              <a:ext cx="719931" cy="2223481"/>
              <a:chOff x="10748567" y="2651000"/>
              <a:chExt cx="719932" cy="2223482"/>
            </a:xfrm>
            <a:solidFill>
              <a:srgbClr val="FF0000"/>
            </a:solidFill>
          </p:grpSpPr>
          <p:sp>
            <p:nvSpPr>
              <p:cNvPr id="440" name="Cube 439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1" name="Wave 440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Wave 441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4051623" y="3838156"/>
              <a:ext cx="719932" cy="2223481"/>
              <a:chOff x="10748567" y="2651000"/>
              <a:chExt cx="719932" cy="2223482"/>
            </a:xfrm>
            <a:solidFill>
              <a:srgbClr val="FFFF00"/>
            </a:solidFill>
          </p:grpSpPr>
          <p:sp>
            <p:nvSpPr>
              <p:cNvPr id="437" name="Cube 436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FF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8" name="Wave 437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Wave 438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4246472" y="3838776"/>
              <a:ext cx="719932" cy="2223481"/>
              <a:chOff x="10748567" y="2651000"/>
              <a:chExt cx="719932" cy="2223482"/>
            </a:xfrm>
          </p:grpSpPr>
          <p:sp>
            <p:nvSpPr>
              <p:cNvPr id="434" name="Cube 433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solidFill>
                  <a:srgbClr val="64FB48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5" name="Wave 434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Wave 435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solidFill>
                <a:srgbClr val="64FB48"/>
              </a:soli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4441471" y="3836589"/>
              <a:ext cx="719932" cy="2223482"/>
              <a:chOff x="10748567" y="2651000"/>
              <a:chExt cx="719932" cy="2223482"/>
            </a:xfrm>
            <a:solidFill>
              <a:srgbClr val="008000"/>
            </a:solidFill>
          </p:grpSpPr>
          <p:sp>
            <p:nvSpPr>
              <p:cNvPr id="431" name="Cube 430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008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2" name="Wave 431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Wave 432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4651690" y="3838776"/>
              <a:ext cx="719932" cy="2223482"/>
              <a:chOff x="10748567" y="2651000"/>
              <a:chExt cx="719932" cy="2223482"/>
            </a:xfrm>
            <a:solidFill>
              <a:srgbClr val="42FFFF"/>
            </a:solidFill>
          </p:grpSpPr>
          <p:sp>
            <p:nvSpPr>
              <p:cNvPr id="428" name="Cube 427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42FF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9" name="Wave 428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Wave 429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4849678" y="3839110"/>
              <a:ext cx="719932" cy="2223482"/>
              <a:chOff x="10748567" y="2651000"/>
              <a:chExt cx="719932" cy="2223482"/>
            </a:xfrm>
            <a:solidFill>
              <a:srgbClr val="3366FF"/>
            </a:solidFill>
          </p:grpSpPr>
          <p:sp>
            <p:nvSpPr>
              <p:cNvPr id="425" name="Cube 424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3366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6" name="Wave 425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Wave 426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064" name="Group 1063"/>
          <p:cNvGrpSpPr/>
          <p:nvPr/>
        </p:nvGrpSpPr>
        <p:grpSpPr>
          <a:xfrm>
            <a:off x="2315464" y="2924741"/>
            <a:ext cx="1711002" cy="1609779"/>
            <a:chOff x="1792093" y="3161049"/>
            <a:chExt cx="1711002" cy="1609779"/>
          </a:xfrm>
        </p:grpSpPr>
        <p:sp>
          <p:nvSpPr>
            <p:cNvPr id="1053" name="Cube 1052"/>
            <p:cNvSpPr/>
            <p:nvPr/>
          </p:nvSpPr>
          <p:spPr>
            <a:xfrm>
              <a:off x="1921401" y="316104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2110384" y="3211094"/>
              <a:ext cx="912193" cy="1559734"/>
            </a:xfrm>
            <a:custGeom>
              <a:avLst/>
              <a:gdLst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0 w 500863"/>
                <a:gd name="connsiteY3" fmla="*/ 1585681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25983 w 500863"/>
                <a:gd name="connsiteY3" fmla="*/ 1354411 h 1585681"/>
                <a:gd name="connsiteX4" fmla="*/ 0 w 500863"/>
                <a:gd name="connsiteY4" fmla="*/ 0 h 1585681"/>
                <a:gd name="connsiteX0" fmla="*/ 0 w 496461"/>
                <a:gd name="connsiteY0" fmla="*/ 0 h 1638558"/>
                <a:gd name="connsiteX1" fmla="*/ 468206 w 496461"/>
                <a:gd name="connsiteY1" fmla="*/ 163286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38558"/>
                <a:gd name="connsiteX1" fmla="*/ 472608 w 496461"/>
                <a:gd name="connsiteY1" fmla="*/ 246379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25983 w 496461"/>
                <a:gd name="connsiteY3" fmla="*/ 1377072 h 1661219"/>
                <a:gd name="connsiteX4" fmla="*/ 0 w 496461"/>
                <a:gd name="connsiteY4" fmla="*/ 0 h 1661219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12777 w 496461"/>
                <a:gd name="connsiteY3" fmla="*/ 1369517 h 1661219"/>
                <a:gd name="connsiteX4" fmla="*/ 0 w 496461"/>
                <a:gd name="connsiteY4" fmla="*/ 0 h 1661219"/>
                <a:gd name="connsiteX0" fmla="*/ 0 w 478853"/>
                <a:gd name="connsiteY0" fmla="*/ 0 h 1631003"/>
                <a:gd name="connsiteX1" fmla="*/ 472608 w 478853"/>
                <a:gd name="connsiteY1" fmla="*/ 269040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5874 w 478853"/>
                <a:gd name="connsiteY3" fmla="*/ 1614839 h 1631003"/>
                <a:gd name="connsiteX4" fmla="*/ 0 w 478853"/>
                <a:gd name="connsiteY4" fmla="*/ 0 h 1631003"/>
                <a:gd name="connsiteX0" fmla="*/ 0 w 463885"/>
                <a:gd name="connsiteY0" fmla="*/ 0 h 2028593"/>
                <a:gd name="connsiteX1" fmla="*/ 463804 w 463885"/>
                <a:gd name="connsiteY1" fmla="*/ 261486 h 2028593"/>
                <a:gd name="connsiteX2" fmla="*/ 429315 w 463885"/>
                <a:gd name="connsiteY2" fmla="*/ 2028593 h 2028593"/>
                <a:gd name="connsiteX3" fmla="*/ 15874 w 463885"/>
                <a:gd name="connsiteY3" fmla="*/ 1614839 h 2028593"/>
                <a:gd name="connsiteX4" fmla="*/ 0 w 463885"/>
                <a:gd name="connsiteY4" fmla="*/ 0 h 2028593"/>
                <a:gd name="connsiteX0" fmla="*/ 0 w 429315"/>
                <a:gd name="connsiteY0" fmla="*/ 0 h 2028593"/>
                <a:gd name="connsiteX1" fmla="*/ 420458 w 429315"/>
                <a:gd name="connsiteY1" fmla="*/ 405296 h 2028593"/>
                <a:gd name="connsiteX2" fmla="*/ 429315 w 429315"/>
                <a:gd name="connsiteY2" fmla="*/ 2028593 h 2028593"/>
                <a:gd name="connsiteX3" fmla="*/ 15874 w 429315"/>
                <a:gd name="connsiteY3" fmla="*/ 1614839 h 2028593"/>
                <a:gd name="connsiteX4" fmla="*/ 0 w 429315"/>
                <a:gd name="connsiteY4" fmla="*/ 0 h 202859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5874 w 432411"/>
                <a:gd name="connsiteY3" fmla="*/ 1614839 h 2020133"/>
                <a:gd name="connsiteX4" fmla="*/ 0 w 432411"/>
                <a:gd name="connsiteY4" fmla="*/ 0 h 202013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2778 w 432411"/>
                <a:gd name="connsiteY3" fmla="*/ 1631758 h 2020133"/>
                <a:gd name="connsiteX4" fmla="*/ 0 w 432411"/>
                <a:gd name="connsiteY4" fmla="*/ 0 h 20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1" h="2020133">
                  <a:moveTo>
                    <a:pt x="0" y="0"/>
                  </a:moveTo>
                  <a:lnTo>
                    <a:pt x="420458" y="405296"/>
                  </a:lnTo>
                  <a:cubicBezTo>
                    <a:pt x="422540" y="859284"/>
                    <a:pt x="430329" y="1566145"/>
                    <a:pt x="432411" y="2020133"/>
                  </a:cubicBezTo>
                  <a:lnTo>
                    <a:pt x="12778" y="163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Cube 454"/>
            <p:cNvSpPr/>
            <p:nvPr/>
          </p:nvSpPr>
          <p:spPr>
            <a:xfrm>
              <a:off x="1891049" y="3197635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Cube 455"/>
            <p:cNvSpPr/>
            <p:nvPr/>
          </p:nvSpPr>
          <p:spPr>
            <a:xfrm>
              <a:off x="1857224" y="3234421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Cube 456"/>
            <p:cNvSpPr/>
            <p:nvPr/>
          </p:nvSpPr>
          <p:spPr>
            <a:xfrm>
              <a:off x="1824174" y="327349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Cube 457"/>
            <p:cNvSpPr/>
            <p:nvPr/>
          </p:nvSpPr>
          <p:spPr>
            <a:xfrm>
              <a:off x="1792093" y="3304614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1" name="Cube 460"/>
          <p:cNvSpPr/>
          <p:nvPr/>
        </p:nvSpPr>
        <p:spPr>
          <a:xfrm>
            <a:off x="8428793" y="1255019"/>
            <a:ext cx="1581694" cy="1344295"/>
          </a:xfrm>
          <a:prstGeom prst="cube">
            <a:avLst>
              <a:gd name="adj" fmla="val 8167"/>
            </a:avLst>
          </a:prstGeom>
          <a:pattFill prst="wd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scene3d>
            <a:camera prst="orthographicFront">
              <a:rot lat="896495" lon="3310527" rev="802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10033196" y="797462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Line 14"/>
          <p:cNvSpPr>
            <a:spLocks noChangeShapeType="1"/>
          </p:cNvSpPr>
          <p:nvPr/>
        </p:nvSpPr>
        <p:spPr bwMode="auto">
          <a:xfrm flipV="1">
            <a:off x="9665170" y="1720406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7" name="Line 14"/>
          <p:cNvSpPr>
            <a:spLocks noChangeShapeType="1"/>
          </p:cNvSpPr>
          <p:nvPr/>
        </p:nvSpPr>
        <p:spPr bwMode="auto">
          <a:xfrm flipV="1">
            <a:off x="10303272" y="1579472"/>
            <a:ext cx="316100" cy="914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39" name="Picture 115" descr="Image result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13" y="8060990"/>
            <a:ext cx="4188810" cy="2962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Oval 1071"/>
          <p:cNvSpPr/>
          <p:nvPr/>
        </p:nvSpPr>
        <p:spPr>
          <a:xfrm>
            <a:off x="5259114" y="3117719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5829441" y="3258195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6063696" y="2881626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064191" y="4967013"/>
            <a:ext cx="1181455" cy="1494611"/>
            <a:chOff x="5903971" y="1902856"/>
            <a:chExt cx="947726" cy="1090295"/>
          </a:xfrm>
          <a:scene3d>
            <a:camera prst="isometricOffAxis1Left">
              <a:rot lat="20544392" lon="2408557" rev="93070"/>
            </a:camera>
            <a:lightRig rig="threePt" dir="t"/>
          </a:scene3d>
        </p:grpSpPr>
        <p:sp>
          <p:nvSpPr>
            <p:cNvPr id="478" name="Rectangle 477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480" name="Rectangle 479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49" name="Straight Connector 448"/>
          <p:cNvCxnSpPr/>
          <p:nvPr/>
        </p:nvCxnSpPr>
        <p:spPr>
          <a:xfrm flipV="1">
            <a:off x="8217398" y="2231937"/>
            <a:ext cx="157424" cy="4924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endCxn id="463" idx="6"/>
          </p:cNvCxnSpPr>
          <p:nvPr/>
        </p:nvCxnSpPr>
        <p:spPr>
          <a:xfrm flipV="1">
            <a:off x="10140500" y="1677668"/>
            <a:ext cx="162772" cy="49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6045663" y="3973339"/>
            <a:ext cx="182808" cy="5908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Text Box 20"/>
          <p:cNvSpPr txBox="1">
            <a:spLocks noChangeArrowheads="1"/>
          </p:cNvSpPr>
          <p:nvPr/>
        </p:nvSpPr>
        <p:spPr bwMode="auto">
          <a:xfrm>
            <a:off x="4738730" y="16169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Beam splitter Coating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5" name="Text Box 20"/>
          <p:cNvSpPr txBox="1">
            <a:spLocks noChangeArrowheads="1"/>
          </p:cNvSpPr>
          <p:nvPr/>
        </p:nvSpPr>
        <p:spPr bwMode="auto">
          <a:xfrm>
            <a:off x="7023907" y="5144828"/>
            <a:ext cx="1217806" cy="56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RGB </a:t>
            </a:r>
          </a:p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Detector</a:t>
            </a:r>
            <a:endParaRPr lang="en-US" sz="1400" dirty="0">
              <a:ea typeface="Times New Roman" charset="0"/>
              <a:cs typeface="Times New Roman" charset="0"/>
            </a:endParaRPr>
          </a:p>
        </p:txBody>
      </p:sp>
      <p:sp>
        <p:nvSpPr>
          <p:cNvPr id="606" name="Text Box 20"/>
          <p:cNvSpPr txBox="1">
            <a:spLocks noChangeArrowheads="1"/>
          </p:cNvSpPr>
          <p:nvPr/>
        </p:nvSpPr>
        <p:spPr bwMode="auto">
          <a:xfrm>
            <a:off x="3389817" y="1989555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7" name="Text Box 20"/>
          <p:cNvSpPr txBox="1">
            <a:spLocks noChangeArrowheads="1"/>
          </p:cNvSpPr>
          <p:nvPr/>
        </p:nvSpPr>
        <p:spPr bwMode="auto">
          <a:xfrm>
            <a:off x="7337242" y="8506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8" name="Text Box 20"/>
          <p:cNvSpPr txBox="1">
            <a:spLocks noChangeArrowheads="1"/>
          </p:cNvSpPr>
          <p:nvPr/>
        </p:nvSpPr>
        <p:spPr bwMode="auto">
          <a:xfrm>
            <a:off x="9288153" y="302227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9" name="Text Box 20"/>
          <p:cNvSpPr txBox="1">
            <a:spLocks noChangeArrowheads="1"/>
          </p:cNvSpPr>
          <p:nvPr/>
        </p:nvSpPr>
        <p:spPr bwMode="auto">
          <a:xfrm>
            <a:off x="6092044" y="4096245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466" name="Straight Connector 465"/>
          <p:cNvCxnSpPr>
            <a:endCxn id="16" idx="6"/>
          </p:cNvCxnSpPr>
          <p:nvPr/>
        </p:nvCxnSpPr>
        <p:spPr>
          <a:xfrm flipV="1">
            <a:off x="4195551" y="3400828"/>
            <a:ext cx="189798" cy="620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505" idx="3"/>
          </p:cNvCxnSpPr>
          <p:nvPr/>
        </p:nvCxnSpPr>
        <p:spPr>
          <a:xfrm>
            <a:off x="6342170" y="4948083"/>
            <a:ext cx="101910" cy="430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91531" y="2316308"/>
                <a:ext cx="741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531" y="2316308"/>
                <a:ext cx="741165" cy="276999"/>
              </a:xfrm>
              <a:prstGeom prst="rect">
                <a:avLst/>
              </a:prstGeom>
              <a:blipFill>
                <a:blip r:embed="rId23"/>
                <a:stretch>
                  <a:fillRect l="-6557" t="-2222" r="-106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TextBox 579"/>
              <p:cNvSpPr txBox="1"/>
              <p:nvPr/>
            </p:nvSpPr>
            <p:spPr>
              <a:xfrm>
                <a:off x="6807893" y="1382174"/>
                <a:ext cx="53578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80" name="TextBox 5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893" y="1382174"/>
                <a:ext cx="535788" cy="200055"/>
              </a:xfrm>
              <a:prstGeom prst="rect">
                <a:avLst/>
              </a:prstGeom>
              <a:blipFill>
                <a:blip r:embed="rId24"/>
                <a:stretch>
                  <a:fillRect l="-7955" t="-3030" r="-102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36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983176" y="6523263"/>
            <a:ext cx="691036" cy="169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9600003" rev="0"/>
            </a:camera>
            <a:lightRig rig="threePt" dir="t"/>
          </a:scene3d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2337336" y="2294267"/>
            <a:ext cx="1043632" cy="45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Object, data cube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338193" y="3226874"/>
            <a:ext cx="457200" cy="7105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322618" y="3976630"/>
            <a:ext cx="515732" cy="236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6262"/>
              </p:ext>
            </p:extLst>
          </p:nvPr>
        </p:nvGraphicFramePr>
        <p:xfrm>
          <a:off x="2499115" y="3503802"/>
          <a:ext cx="139132" cy="1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Equation" r:id="rId4" imgW="88900" imgH="101600" progId="Equation.3">
                  <p:embed/>
                </p:oleObj>
              </mc:Choice>
              <mc:Fallback>
                <p:oleObj name="Equation" r:id="rId4" imgW="88900" imgH="101600" progId="Equation.3">
                  <p:embed/>
                  <p:pic>
                    <p:nvPicPr>
                      <p:cNvPr id="8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115" y="3503802"/>
                        <a:ext cx="139132" cy="1634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>
            <a:off x="3582489" y="4554055"/>
            <a:ext cx="41109" cy="61466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726706" y="4372015"/>
            <a:ext cx="42601" cy="606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2488"/>
              </p:ext>
            </p:extLst>
          </p:nvPr>
        </p:nvGraphicFramePr>
        <p:xfrm>
          <a:off x="3584997" y="4388607"/>
          <a:ext cx="143868" cy="16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Equation" r:id="rId6" imgW="101600" imgH="114300" progId="Equation.3">
                  <p:embed/>
                </p:oleObj>
              </mc:Choice>
              <mc:Fallback>
                <p:oleObj name="Equation" r:id="rId6" imgW="101600" imgH="114300" progId="Equation.3">
                  <p:embed/>
                  <p:pic>
                    <p:nvPicPr>
                      <p:cNvPr id="11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997" y="4388607"/>
                        <a:ext cx="143868" cy="168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 flipV="1">
            <a:off x="2612891" y="4291197"/>
            <a:ext cx="335582" cy="12140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1657" y="4462204"/>
            <a:ext cx="457345" cy="14366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24262"/>
              </p:ext>
            </p:extLst>
          </p:nvPr>
        </p:nvGraphicFramePr>
        <p:xfrm>
          <a:off x="2926644" y="4383556"/>
          <a:ext cx="158077" cy="1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Equation" r:id="rId8" imgW="101600" imgH="76200" progId="Equation.3">
                  <p:embed/>
                </p:oleObj>
              </mc:Choice>
              <mc:Fallback>
                <p:oleObj name="Equation" r:id="rId8" imgW="101600" imgH="76200" progId="Equation.3">
                  <p:embed/>
                  <p:pic>
                    <p:nvPicPr>
                      <p:cNvPr id="14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644" y="4383556"/>
                        <a:ext cx="158077" cy="121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4115273" y="2518226"/>
            <a:ext cx="270076" cy="176520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29024" y="985980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048057" y="9867585"/>
            <a:ext cx="270076" cy="1831463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170344"/>
              </p:ext>
            </p:extLst>
          </p:nvPr>
        </p:nvGraphicFramePr>
        <p:xfrm>
          <a:off x="7280239" y="1341901"/>
          <a:ext cx="904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Equation" r:id="rId10" imgW="114120" imgH="215640" progId="Equation.3">
                  <p:embed/>
                </p:oleObj>
              </mc:Choice>
              <mc:Fallback>
                <p:oleObj name="Equation" r:id="rId10" imgW="114120" imgH="215640" progId="Equation.3">
                  <p:embed/>
                  <p:pic>
                    <p:nvPicPr>
                      <p:cNvPr id="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39" y="1341901"/>
                        <a:ext cx="90487" cy="152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25374"/>
              </p:ext>
            </p:extLst>
          </p:nvPr>
        </p:nvGraphicFramePr>
        <p:xfrm>
          <a:off x="9937743" y="2571501"/>
          <a:ext cx="1024730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Equation" r:id="rId12" imgW="342900" imgH="139700" progId="Equation.3">
                  <p:embed/>
                </p:oleObj>
              </mc:Choice>
              <mc:Fallback>
                <p:oleObj name="Equation" r:id="rId12" imgW="342900" imgH="139700" progId="Equation.3">
                  <p:embed/>
                  <p:pic>
                    <p:nvPicPr>
                      <p:cNvPr id="22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43" y="2571501"/>
                        <a:ext cx="1024730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594931"/>
              </p:ext>
            </p:extLst>
          </p:nvPr>
        </p:nvGraphicFramePr>
        <p:xfrm>
          <a:off x="7963235" y="3158799"/>
          <a:ext cx="984879" cy="377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Equation" r:id="rId14" imgW="330200" imgH="139700" progId="Equation.3">
                  <p:embed/>
                </p:oleObj>
              </mc:Choice>
              <mc:Fallback>
                <p:oleObj name="Equation" r:id="rId14" imgW="330200" imgH="139700" progId="Equation.3">
                  <p:embed/>
                  <p:pic>
                    <p:nvPicPr>
                      <p:cNvPr id="23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3235" y="3158799"/>
                        <a:ext cx="984879" cy="3778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64803"/>
              </p:ext>
            </p:extLst>
          </p:nvPr>
        </p:nvGraphicFramePr>
        <p:xfrm>
          <a:off x="2711629" y="4652565"/>
          <a:ext cx="1024730" cy="39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Equation" r:id="rId16" imgW="342900" imgH="139700" progId="Equation.3">
                  <p:embed/>
                </p:oleObj>
              </mc:Choice>
              <mc:Fallback>
                <p:oleObj name="Equation" r:id="rId16" imgW="342900" imgH="139700" progId="Equation.3">
                  <p:embed/>
                  <p:pic>
                    <p:nvPicPr>
                      <p:cNvPr id="24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9" y="4652565"/>
                        <a:ext cx="1024730" cy="399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0752752" y="539740"/>
            <a:ext cx="1181455" cy="1494611"/>
            <a:chOff x="5903971" y="1902856"/>
            <a:chExt cx="947726" cy="1090295"/>
          </a:xfrm>
          <a:scene3d>
            <a:camera prst="isometricOffAxis1Left">
              <a:rot lat="767947" lon="3224550" rev="0"/>
            </a:camera>
            <a:lightRig rig="threePt" dir="t"/>
          </a:scene3d>
        </p:grpSpPr>
        <p:sp>
          <p:nvSpPr>
            <p:cNvPr id="26" name="Rectangle 25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" name="Cube 127"/>
          <p:cNvSpPr/>
          <p:nvPr/>
        </p:nvSpPr>
        <p:spPr>
          <a:xfrm flipH="1">
            <a:off x="14448339" y="4372015"/>
            <a:ext cx="714382" cy="1931363"/>
          </a:xfrm>
          <a:prstGeom prst="cube">
            <a:avLst>
              <a:gd name="adj" fmla="val 77176"/>
            </a:avLst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Text Box 20"/>
          <p:cNvSpPr txBox="1">
            <a:spLocks noChangeArrowheads="1"/>
          </p:cNvSpPr>
          <p:nvPr/>
        </p:nvSpPr>
        <p:spPr bwMode="auto">
          <a:xfrm>
            <a:off x="6972835" y="1005088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Aperture Code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0" name="Text Box 20"/>
          <p:cNvSpPr txBox="1">
            <a:spLocks noChangeArrowheads="1"/>
          </p:cNvSpPr>
          <p:nvPr/>
        </p:nvSpPr>
        <p:spPr bwMode="auto">
          <a:xfrm>
            <a:off x="8890193" y="398559"/>
            <a:ext cx="120595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Dispersive element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0701530" y="-147946"/>
            <a:ext cx="1554319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Low-resolution FPA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32" name="Line 14"/>
          <p:cNvSpPr>
            <a:spLocks noChangeShapeType="1"/>
          </p:cNvSpPr>
          <p:nvPr/>
        </p:nvSpPr>
        <p:spPr bwMode="auto">
          <a:xfrm flipV="1">
            <a:off x="4781943" y="3008396"/>
            <a:ext cx="957414" cy="2770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4"/>
          <p:cNvSpPr>
            <a:spLocks noChangeShapeType="1"/>
          </p:cNvSpPr>
          <p:nvPr/>
        </p:nvSpPr>
        <p:spPr bwMode="auto">
          <a:xfrm flipV="1">
            <a:off x="5752326" y="2787193"/>
            <a:ext cx="744878" cy="202152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13207880" y="10766161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13832466" y="10899199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14462687" y="10765527"/>
            <a:ext cx="585373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Text Box 6"/>
          <p:cNvSpPr txBox="1">
            <a:spLocks noChangeArrowheads="1"/>
          </p:cNvSpPr>
          <p:nvPr/>
        </p:nvSpPr>
        <p:spPr bwMode="auto">
          <a:xfrm>
            <a:off x="14590013" y="10716904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15318828" y="10766161"/>
            <a:ext cx="585372" cy="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15446138" y="10717525"/>
            <a:ext cx="422222" cy="50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800"/>
              </a:spcAft>
            </a:pPr>
            <a:r>
              <a:rPr lang="en-US" sz="1400" b="1" dirty="0">
                <a:latin typeface="Cambria" charset="0"/>
                <a:ea typeface="Times New Roman" charset="0"/>
                <a:cs typeface="Times New Roman" charset="0"/>
              </a:rPr>
              <a:t>F</a:t>
            </a: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7119194" y="1636163"/>
            <a:ext cx="1138515" cy="1459530"/>
            <a:chOff x="1369745" y="4723216"/>
            <a:chExt cx="768211" cy="919500"/>
          </a:xfrm>
          <a:scene3d>
            <a:camera prst="isometricOffAxis1Left">
              <a:rot lat="1017039" lon="2804376" rev="21544435"/>
            </a:camera>
            <a:lightRig rig="threePt" dir="t"/>
          </a:scene3d>
        </p:grpSpPr>
        <p:sp>
          <p:nvSpPr>
            <p:cNvPr id="143" name="Cube 142"/>
            <p:cNvSpPr/>
            <p:nvPr/>
          </p:nvSpPr>
          <p:spPr>
            <a:xfrm>
              <a:off x="1369745" y="4723216"/>
              <a:ext cx="768211" cy="919500"/>
            </a:xfrm>
            <a:prstGeom prst="cube">
              <a:avLst>
                <a:gd name="adj" fmla="val 40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405577" y="4780858"/>
              <a:ext cx="671798" cy="820721"/>
              <a:chOff x="2622522" y="3052322"/>
              <a:chExt cx="1191565" cy="1465646"/>
            </a:xfrm>
            <a:solidFill>
              <a:srgbClr val="FFFFFF"/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2627435" y="3052322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2628635" y="3196464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35" name="Rectangle 23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627435" y="334301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627435" y="348956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2628635" y="363370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2627435" y="3780248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2624499" y="3926796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2625697" y="4070941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2624499" y="4217490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2622522" y="4370653"/>
                <a:ext cx="1185452" cy="147315"/>
                <a:chOff x="2627436" y="3052322"/>
                <a:chExt cx="1185452" cy="147315"/>
              </a:xfrm>
              <a:grpFill/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26274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74558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863736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9818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100036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218186" y="3053088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33772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455877" y="3053088"/>
                  <a:ext cx="118150" cy="14654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574027" y="3053088"/>
                  <a:ext cx="118150" cy="146549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694738" y="3052322"/>
                  <a:ext cx="118150" cy="1465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56" name="Line 14"/>
          <p:cNvSpPr>
            <a:spLocks noChangeShapeType="1"/>
          </p:cNvSpPr>
          <p:nvPr/>
        </p:nvSpPr>
        <p:spPr bwMode="auto">
          <a:xfrm flipH="1" flipV="1">
            <a:off x="5785965" y="3012336"/>
            <a:ext cx="181434" cy="695408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Oval 256"/>
          <p:cNvSpPr/>
          <p:nvPr/>
        </p:nvSpPr>
        <p:spPr>
          <a:xfrm rot="507627">
            <a:off x="5786260" y="3914521"/>
            <a:ext cx="814491" cy="1128944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  <a:scene3d>
            <a:camera prst="orthographicFront">
              <a:rot lat="0" lon="12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/>
          <p:cNvGrpSpPr/>
          <p:nvPr/>
        </p:nvGrpSpPr>
        <p:grpSpPr>
          <a:xfrm>
            <a:off x="12557167" y="6446509"/>
            <a:ext cx="1325436" cy="1774367"/>
            <a:chOff x="5903971" y="1902856"/>
            <a:chExt cx="947726" cy="1090295"/>
          </a:xfrm>
          <a:scene3d>
            <a:camera prst="isometricOffAxis1Left">
              <a:rot lat="21594344" lon="5858659" rev="612554"/>
            </a:camera>
            <a:lightRig rig="threePt" dir="t"/>
          </a:scene3d>
        </p:grpSpPr>
        <p:sp>
          <p:nvSpPr>
            <p:cNvPr id="259" name="Rectangle 258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5" name="Line 14"/>
          <p:cNvSpPr>
            <a:spLocks noChangeShapeType="1"/>
          </p:cNvSpPr>
          <p:nvPr/>
        </p:nvSpPr>
        <p:spPr bwMode="auto">
          <a:xfrm flipV="1">
            <a:off x="4399830" y="3297695"/>
            <a:ext cx="349741" cy="100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9" name="Picture 35" descr="Image resul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4442" y="7768878"/>
            <a:ext cx="2571750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7" y="7779425"/>
            <a:ext cx="3333750" cy="2314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77" y="8239360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Image result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34" y="8019077"/>
            <a:ext cx="2638425" cy="1733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/>
          <p:cNvGrpSpPr/>
          <p:nvPr/>
        </p:nvGrpSpPr>
        <p:grpSpPr>
          <a:xfrm>
            <a:off x="4761848" y="2102164"/>
            <a:ext cx="1736475" cy="1738313"/>
            <a:chOff x="6846457" y="2122079"/>
            <a:chExt cx="1808390" cy="1595582"/>
          </a:xfrm>
        </p:grpSpPr>
        <p:cxnSp>
          <p:nvCxnSpPr>
            <p:cNvPr id="373" name="Straight Connector 372"/>
            <p:cNvCxnSpPr>
              <a:stCxn id="382" idx="1"/>
              <a:endCxn id="384" idx="1"/>
            </p:cNvCxnSpPr>
            <p:nvPr/>
          </p:nvCxnSpPr>
          <p:spPr>
            <a:xfrm flipH="1">
              <a:off x="6849196" y="2429056"/>
              <a:ext cx="1805651" cy="6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3" idx="3"/>
            </p:cNvCxnSpPr>
            <p:nvPr/>
          </p:nvCxnSpPr>
          <p:spPr>
            <a:xfrm flipH="1" flipV="1">
              <a:off x="6846457" y="3368373"/>
              <a:ext cx="1801348" cy="227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Rectangle 1030"/>
            <p:cNvSpPr/>
            <p:nvPr/>
          </p:nvSpPr>
          <p:spPr>
            <a:xfrm>
              <a:off x="6859060" y="2448651"/>
              <a:ext cx="954895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54895"/>
                <a:gd name="connsiteY0" fmla="*/ 0 h 1269010"/>
                <a:gd name="connsiteX1" fmla="*/ 941832 w 954895"/>
                <a:gd name="connsiteY1" fmla="*/ 306977 h 1269010"/>
                <a:gd name="connsiteX2" fmla="*/ 954895 w 954895"/>
                <a:gd name="connsiteY2" fmla="*/ 1269010 h 1269010"/>
                <a:gd name="connsiteX3" fmla="*/ 0 w 954895"/>
                <a:gd name="connsiteY3" fmla="*/ 942439 h 1269010"/>
                <a:gd name="connsiteX4" fmla="*/ 0 w 954895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895" h="1269010">
                  <a:moveTo>
                    <a:pt x="0" y="0"/>
                  </a:moveTo>
                  <a:lnTo>
                    <a:pt x="941832" y="306977"/>
                  </a:lnTo>
                  <a:lnTo>
                    <a:pt x="954895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1030"/>
            <p:cNvSpPr/>
            <p:nvPr/>
          </p:nvSpPr>
          <p:spPr>
            <a:xfrm>
              <a:off x="7713015" y="2122079"/>
              <a:ext cx="941832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1030"/>
            <p:cNvSpPr/>
            <p:nvPr/>
          </p:nvSpPr>
          <p:spPr>
            <a:xfrm flipH="1">
              <a:off x="7806345" y="2448650"/>
              <a:ext cx="841460" cy="1269010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832" h="1269010">
                  <a:moveTo>
                    <a:pt x="0" y="0"/>
                  </a:moveTo>
                  <a:lnTo>
                    <a:pt x="941832" y="306977"/>
                  </a:lnTo>
                  <a:lnTo>
                    <a:pt x="935301" y="1269010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1030"/>
            <p:cNvSpPr/>
            <p:nvPr/>
          </p:nvSpPr>
          <p:spPr>
            <a:xfrm flipH="1">
              <a:off x="6849196" y="2122152"/>
              <a:ext cx="867586" cy="1255947"/>
            </a:xfrm>
            <a:custGeom>
              <a:avLst/>
              <a:gdLst>
                <a:gd name="connsiteX0" fmla="*/ 0 w 941832"/>
                <a:gd name="connsiteY0" fmla="*/ 0 h 942439"/>
                <a:gd name="connsiteX1" fmla="*/ 941832 w 941832"/>
                <a:gd name="connsiteY1" fmla="*/ 0 h 942439"/>
                <a:gd name="connsiteX2" fmla="*/ 941832 w 941832"/>
                <a:gd name="connsiteY2" fmla="*/ 942439 h 942439"/>
                <a:gd name="connsiteX3" fmla="*/ 0 w 941832"/>
                <a:gd name="connsiteY3" fmla="*/ 942439 h 942439"/>
                <a:gd name="connsiteX4" fmla="*/ 0 w 941832"/>
                <a:gd name="connsiteY4" fmla="*/ 0 h 942439"/>
                <a:gd name="connsiteX0" fmla="*/ 0 w 941832"/>
                <a:gd name="connsiteY0" fmla="*/ 0 h 1269010"/>
                <a:gd name="connsiteX1" fmla="*/ 941832 w 941832"/>
                <a:gd name="connsiteY1" fmla="*/ 0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41832"/>
                <a:gd name="connsiteY0" fmla="*/ 0 h 1269010"/>
                <a:gd name="connsiteX1" fmla="*/ 941832 w 941832"/>
                <a:gd name="connsiteY1" fmla="*/ 306977 h 1269010"/>
                <a:gd name="connsiteX2" fmla="*/ 935301 w 941832"/>
                <a:gd name="connsiteY2" fmla="*/ 1269010 h 1269010"/>
                <a:gd name="connsiteX3" fmla="*/ 0 w 941832"/>
                <a:gd name="connsiteY3" fmla="*/ 942439 h 1269010"/>
                <a:gd name="connsiteX4" fmla="*/ 0 w 941832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29242 w 971074"/>
                <a:gd name="connsiteY3" fmla="*/ 942439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06977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69010"/>
                <a:gd name="connsiteX1" fmla="*/ 971074 w 971074"/>
                <a:gd name="connsiteY1" fmla="*/ 326571 h 1269010"/>
                <a:gd name="connsiteX2" fmla="*/ 964543 w 971074"/>
                <a:gd name="connsiteY2" fmla="*/ 1269010 h 1269010"/>
                <a:gd name="connsiteX3" fmla="*/ 0 w 971074"/>
                <a:gd name="connsiteY3" fmla="*/ 955502 h 1269010"/>
                <a:gd name="connsiteX4" fmla="*/ 0 w 971074"/>
                <a:gd name="connsiteY4" fmla="*/ 0 h 1269010"/>
                <a:gd name="connsiteX0" fmla="*/ 0 w 971074"/>
                <a:gd name="connsiteY0" fmla="*/ 0 h 1255947"/>
                <a:gd name="connsiteX1" fmla="*/ 971074 w 971074"/>
                <a:gd name="connsiteY1" fmla="*/ 313508 h 1255947"/>
                <a:gd name="connsiteX2" fmla="*/ 964543 w 971074"/>
                <a:gd name="connsiteY2" fmla="*/ 1255947 h 1255947"/>
                <a:gd name="connsiteX3" fmla="*/ 0 w 971074"/>
                <a:gd name="connsiteY3" fmla="*/ 942439 h 1255947"/>
                <a:gd name="connsiteX4" fmla="*/ 0 w 971074"/>
                <a:gd name="connsiteY4" fmla="*/ 0 h 125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4" h="1255947">
                  <a:moveTo>
                    <a:pt x="0" y="0"/>
                  </a:moveTo>
                  <a:lnTo>
                    <a:pt x="971074" y="313508"/>
                  </a:lnTo>
                  <a:lnTo>
                    <a:pt x="964543" y="1255947"/>
                  </a:lnTo>
                  <a:lnTo>
                    <a:pt x="0" y="9424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6853117" y="2435660"/>
              <a:ext cx="1787427" cy="955429"/>
            </a:xfrm>
            <a:custGeom>
              <a:avLst/>
              <a:gdLst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40896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0 w 1716346"/>
                <a:gd name="connsiteY3" fmla="*/ 1026682 h 1040896"/>
                <a:gd name="connsiteX4" fmla="*/ 0 w 1716346"/>
                <a:gd name="connsiteY4" fmla="*/ 0 h 1040896"/>
                <a:gd name="connsiteX0" fmla="*/ 0 w 1716346"/>
                <a:gd name="connsiteY0" fmla="*/ 0 h 1040896"/>
                <a:gd name="connsiteX1" fmla="*/ 1716346 w 1716346"/>
                <a:gd name="connsiteY1" fmla="*/ 0 h 1040896"/>
                <a:gd name="connsiteX2" fmla="*/ 1716346 w 1716346"/>
                <a:gd name="connsiteY2" fmla="*/ 1040896 h 1040896"/>
                <a:gd name="connsiteX3" fmla="*/ 9476 w 1716346"/>
                <a:gd name="connsiteY3" fmla="*/ 1017206 h 1040896"/>
                <a:gd name="connsiteX4" fmla="*/ 0 w 1716346"/>
                <a:gd name="connsiteY4" fmla="*/ 0 h 104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346" h="1040896">
                  <a:moveTo>
                    <a:pt x="0" y="0"/>
                  </a:moveTo>
                  <a:lnTo>
                    <a:pt x="1716346" y="0"/>
                  </a:lnTo>
                  <a:lnTo>
                    <a:pt x="1716346" y="1040896"/>
                  </a:lnTo>
                  <a:lnTo>
                    <a:pt x="9476" y="1017206"/>
                  </a:lnTo>
                  <a:cubicBezTo>
                    <a:pt x="6317" y="678137"/>
                    <a:pt x="3159" y="339069"/>
                    <a:pt x="0" y="0"/>
                  </a:cubicBezTo>
                  <a:close/>
                </a:path>
              </a:pathLst>
            </a:custGeom>
            <a:solidFill>
              <a:srgbClr val="C9C9C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Oval 1038"/>
          <p:cNvSpPr/>
          <p:nvPr/>
        </p:nvSpPr>
        <p:spPr>
          <a:xfrm>
            <a:off x="5746328" y="2975323"/>
            <a:ext cx="45720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Line 14"/>
          <p:cNvSpPr>
            <a:spLocks noChangeShapeType="1"/>
          </p:cNvSpPr>
          <p:nvPr/>
        </p:nvSpPr>
        <p:spPr bwMode="auto">
          <a:xfrm>
            <a:off x="5976248" y="3712136"/>
            <a:ext cx="76398" cy="2607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Line 14"/>
          <p:cNvSpPr>
            <a:spLocks noChangeShapeType="1"/>
          </p:cNvSpPr>
          <p:nvPr/>
        </p:nvSpPr>
        <p:spPr bwMode="auto">
          <a:xfrm>
            <a:off x="6230983" y="4564152"/>
            <a:ext cx="244917" cy="8572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8426972" y="1241329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Line 14"/>
          <p:cNvSpPr>
            <a:spLocks noChangeShapeType="1"/>
          </p:cNvSpPr>
          <p:nvPr/>
        </p:nvSpPr>
        <p:spPr bwMode="auto">
          <a:xfrm flipV="1">
            <a:off x="3717463" y="3458577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Line 14"/>
          <p:cNvSpPr>
            <a:spLocks noChangeShapeType="1"/>
          </p:cNvSpPr>
          <p:nvPr/>
        </p:nvSpPr>
        <p:spPr bwMode="auto">
          <a:xfrm flipV="1">
            <a:off x="6502464" y="2559620"/>
            <a:ext cx="726130" cy="2275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14"/>
          <p:cNvSpPr>
            <a:spLocks noChangeShapeType="1"/>
          </p:cNvSpPr>
          <p:nvPr/>
        </p:nvSpPr>
        <p:spPr bwMode="auto">
          <a:xfrm flipV="1">
            <a:off x="8091377" y="2170548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14"/>
          <p:cNvSpPr>
            <a:spLocks noChangeShapeType="1"/>
          </p:cNvSpPr>
          <p:nvPr/>
        </p:nvSpPr>
        <p:spPr bwMode="auto">
          <a:xfrm flipV="1">
            <a:off x="8728309" y="2032845"/>
            <a:ext cx="350337" cy="958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52" name="Group 1051"/>
          <p:cNvGrpSpPr/>
          <p:nvPr/>
        </p:nvGrpSpPr>
        <p:grpSpPr>
          <a:xfrm>
            <a:off x="12600970" y="4049435"/>
            <a:ext cx="1512734" cy="2468154"/>
            <a:chOff x="3853631" y="3833491"/>
            <a:chExt cx="1715979" cy="2229101"/>
          </a:xfrm>
          <a:scene3d>
            <a:camera prst="orthographicFront">
              <a:rot lat="19199986" lon="12599976" rev="21299992"/>
            </a:camera>
            <a:lightRig rig="threePt" dir="t"/>
          </a:scene3d>
        </p:grpSpPr>
        <p:grpSp>
          <p:nvGrpSpPr>
            <p:cNvPr id="419" name="Group 418"/>
            <p:cNvGrpSpPr/>
            <p:nvPr/>
          </p:nvGrpSpPr>
          <p:grpSpPr>
            <a:xfrm>
              <a:off x="3853631" y="3833491"/>
              <a:ext cx="719931" cy="2223481"/>
              <a:chOff x="10748567" y="2651000"/>
              <a:chExt cx="719932" cy="2223482"/>
            </a:xfrm>
            <a:solidFill>
              <a:srgbClr val="FF0000"/>
            </a:solidFill>
          </p:grpSpPr>
          <p:sp>
            <p:nvSpPr>
              <p:cNvPr id="440" name="Cube 439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1" name="Wave 440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Wave 441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4051623" y="3838156"/>
              <a:ext cx="719932" cy="2223481"/>
              <a:chOff x="10748567" y="2651000"/>
              <a:chExt cx="719932" cy="2223482"/>
            </a:xfrm>
            <a:solidFill>
              <a:srgbClr val="FFFF00"/>
            </a:solidFill>
          </p:grpSpPr>
          <p:sp>
            <p:nvSpPr>
              <p:cNvPr id="437" name="Cube 436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FFFF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8" name="Wave 437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Wave 438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4246472" y="3838776"/>
              <a:ext cx="719932" cy="2223481"/>
              <a:chOff x="10748567" y="2651000"/>
              <a:chExt cx="719932" cy="2223482"/>
            </a:xfrm>
          </p:grpSpPr>
          <p:sp>
            <p:nvSpPr>
              <p:cNvPr id="434" name="Cube 433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25400">
                <a:solidFill>
                  <a:srgbClr val="64FB48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5" name="Wave 434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adFill flip="none" rotWithShape="1">
                <a:gsLst>
                  <a:gs pos="90000">
                    <a:srgbClr val="64FB48"/>
                  </a:gs>
                  <a:gs pos="100000">
                    <a:srgbClr val="FFFFFF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Wave 435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solidFill>
                <a:srgbClr val="64FB48"/>
              </a:solidFill>
              <a:ln>
                <a:solidFill>
                  <a:srgbClr val="64FB4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4441471" y="3836589"/>
              <a:ext cx="719932" cy="2223482"/>
              <a:chOff x="10748567" y="2651000"/>
              <a:chExt cx="719932" cy="2223482"/>
            </a:xfrm>
            <a:solidFill>
              <a:srgbClr val="008000"/>
            </a:solidFill>
          </p:grpSpPr>
          <p:sp>
            <p:nvSpPr>
              <p:cNvPr id="431" name="Cube 430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008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32" name="Wave 431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Wave 432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4651690" y="3838776"/>
              <a:ext cx="719932" cy="2223482"/>
              <a:chOff x="10748567" y="2651000"/>
              <a:chExt cx="719932" cy="2223482"/>
            </a:xfrm>
            <a:solidFill>
              <a:srgbClr val="42FFFF"/>
            </a:solidFill>
          </p:grpSpPr>
          <p:sp>
            <p:nvSpPr>
              <p:cNvPr id="428" name="Cube 427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42FF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9" name="Wave 428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Wave 429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42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4849678" y="3839110"/>
              <a:ext cx="719932" cy="2223482"/>
              <a:chOff x="10748567" y="2651000"/>
              <a:chExt cx="719932" cy="2223482"/>
            </a:xfrm>
            <a:solidFill>
              <a:srgbClr val="3366FF"/>
            </a:solidFill>
          </p:grpSpPr>
          <p:sp>
            <p:nvSpPr>
              <p:cNvPr id="425" name="Cube 424"/>
              <p:cNvSpPr/>
              <p:nvPr/>
            </p:nvSpPr>
            <p:spPr bwMode="auto">
              <a:xfrm>
                <a:off x="10782649" y="2816793"/>
                <a:ext cx="685850" cy="2057689"/>
              </a:xfrm>
              <a:prstGeom prst="cube">
                <a:avLst>
                  <a:gd name="adj" fmla="val 81675"/>
                </a:avLst>
              </a:prstGeom>
              <a:grpFill/>
              <a:ln w="25400">
                <a:solidFill>
                  <a:srgbClr val="3366FF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26" name="Wave 425"/>
              <p:cNvSpPr/>
              <p:nvPr/>
            </p:nvSpPr>
            <p:spPr bwMode="auto">
              <a:xfrm rot="18748066">
                <a:off x="10675876" y="3028511"/>
                <a:ext cx="897275" cy="142254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Wave 426"/>
              <p:cNvSpPr/>
              <p:nvPr/>
            </p:nvSpPr>
            <p:spPr bwMode="auto">
              <a:xfrm rot="16200000">
                <a:off x="10093860" y="4034540"/>
                <a:ext cx="1492462" cy="183048"/>
              </a:xfrm>
              <a:prstGeom prst="wave">
                <a:avLst/>
              </a:prstGeom>
              <a:grp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064" name="Group 1063"/>
          <p:cNvGrpSpPr/>
          <p:nvPr/>
        </p:nvGrpSpPr>
        <p:grpSpPr>
          <a:xfrm>
            <a:off x="2315464" y="2924741"/>
            <a:ext cx="1711002" cy="1609779"/>
            <a:chOff x="1792093" y="3161049"/>
            <a:chExt cx="1711002" cy="1609779"/>
          </a:xfrm>
        </p:grpSpPr>
        <p:sp>
          <p:nvSpPr>
            <p:cNvPr id="1053" name="Cube 1052"/>
            <p:cNvSpPr/>
            <p:nvPr/>
          </p:nvSpPr>
          <p:spPr>
            <a:xfrm>
              <a:off x="1921401" y="316104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2110384" y="3211094"/>
              <a:ext cx="912193" cy="1559734"/>
            </a:xfrm>
            <a:custGeom>
              <a:avLst/>
              <a:gdLst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0 w 500863"/>
                <a:gd name="connsiteY3" fmla="*/ 1585681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500863 w 500863"/>
                <a:gd name="connsiteY1" fmla="*/ 0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39189 w 500863"/>
                <a:gd name="connsiteY3" fmla="*/ 1422395 h 1585681"/>
                <a:gd name="connsiteX4" fmla="*/ 0 w 500863"/>
                <a:gd name="connsiteY4" fmla="*/ 0 h 1585681"/>
                <a:gd name="connsiteX0" fmla="*/ 0 w 500863"/>
                <a:gd name="connsiteY0" fmla="*/ 0 h 1585681"/>
                <a:gd name="connsiteX1" fmla="*/ 468206 w 500863"/>
                <a:gd name="connsiteY1" fmla="*/ 163286 h 1585681"/>
                <a:gd name="connsiteX2" fmla="*/ 500863 w 500863"/>
                <a:gd name="connsiteY2" fmla="*/ 1585681 h 1585681"/>
                <a:gd name="connsiteX3" fmla="*/ 25983 w 500863"/>
                <a:gd name="connsiteY3" fmla="*/ 1354411 h 1585681"/>
                <a:gd name="connsiteX4" fmla="*/ 0 w 500863"/>
                <a:gd name="connsiteY4" fmla="*/ 0 h 1585681"/>
                <a:gd name="connsiteX0" fmla="*/ 0 w 496461"/>
                <a:gd name="connsiteY0" fmla="*/ 0 h 1638558"/>
                <a:gd name="connsiteX1" fmla="*/ 468206 w 496461"/>
                <a:gd name="connsiteY1" fmla="*/ 163286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38558"/>
                <a:gd name="connsiteX1" fmla="*/ 472608 w 496461"/>
                <a:gd name="connsiteY1" fmla="*/ 246379 h 1638558"/>
                <a:gd name="connsiteX2" fmla="*/ 496461 w 496461"/>
                <a:gd name="connsiteY2" fmla="*/ 1638558 h 1638558"/>
                <a:gd name="connsiteX3" fmla="*/ 25983 w 496461"/>
                <a:gd name="connsiteY3" fmla="*/ 1354411 h 1638558"/>
                <a:gd name="connsiteX4" fmla="*/ 0 w 496461"/>
                <a:gd name="connsiteY4" fmla="*/ 0 h 1638558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25983 w 496461"/>
                <a:gd name="connsiteY3" fmla="*/ 1377072 h 1661219"/>
                <a:gd name="connsiteX4" fmla="*/ 0 w 496461"/>
                <a:gd name="connsiteY4" fmla="*/ 0 h 1661219"/>
                <a:gd name="connsiteX0" fmla="*/ 0 w 496461"/>
                <a:gd name="connsiteY0" fmla="*/ 0 h 1661219"/>
                <a:gd name="connsiteX1" fmla="*/ 472608 w 496461"/>
                <a:gd name="connsiteY1" fmla="*/ 269040 h 1661219"/>
                <a:gd name="connsiteX2" fmla="*/ 496461 w 496461"/>
                <a:gd name="connsiteY2" fmla="*/ 1661219 h 1661219"/>
                <a:gd name="connsiteX3" fmla="*/ 12777 w 496461"/>
                <a:gd name="connsiteY3" fmla="*/ 1369517 h 1661219"/>
                <a:gd name="connsiteX4" fmla="*/ 0 w 496461"/>
                <a:gd name="connsiteY4" fmla="*/ 0 h 1661219"/>
                <a:gd name="connsiteX0" fmla="*/ 0 w 478853"/>
                <a:gd name="connsiteY0" fmla="*/ 0 h 1631003"/>
                <a:gd name="connsiteX1" fmla="*/ 472608 w 478853"/>
                <a:gd name="connsiteY1" fmla="*/ 269040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2777 w 478853"/>
                <a:gd name="connsiteY3" fmla="*/ 1369517 h 1631003"/>
                <a:gd name="connsiteX4" fmla="*/ 0 w 478853"/>
                <a:gd name="connsiteY4" fmla="*/ 0 h 1631003"/>
                <a:gd name="connsiteX0" fmla="*/ 0 w 478853"/>
                <a:gd name="connsiteY0" fmla="*/ 0 h 1631003"/>
                <a:gd name="connsiteX1" fmla="*/ 463804 w 478853"/>
                <a:gd name="connsiteY1" fmla="*/ 261486 h 1631003"/>
                <a:gd name="connsiteX2" fmla="*/ 478853 w 478853"/>
                <a:gd name="connsiteY2" fmla="*/ 1631003 h 1631003"/>
                <a:gd name="connsiteX3" fmla="*/ 15874 w 478853"/>
                <a:gd name="connsiteY3" fmla="*/ 1614839 h 1631003"/>
                <a:gd name="connsiteX4" fmla="*/ 0 w 478853"/>
                <a:gd name="connsiteY4" fmla="*/ 0 h 1631003"/>
                <a:gd name="connsiteX0" fmla="*/ 0 w 463885"/>
                <a:gd name="connsiteY0" fmla="*/ 0 h 2028593"/>
                <a:gd name="connsiteX1" fmla="*/ 463804 w 463885"/>
                <a:gd name="connsiteY1" fmla="*/ 261486 h 2028593"/>
                <a:gd name="connsiteX2" fmla="*/ 429315 w 463885"/>
                <a:gd name="connsiteY2" fmla="*/ 2028593 h 2028593"/>
                <a:gd name="connsiteX3" fmla="*/ 15874 w 463885"/>
                <a:gd name="connsiteY3" fmla="*/ 1614839 h 2028593"/>
                <a:gd name="connsiteX4" fmla="*/ 0 w 463885"/>
                <a:gd name="connsiteY4" fmla="*/ 0 h 2028593"/>
                <a:gd name="connsiteX0" fmla="*/ 0 w 429315"/>
                <a:gd name="connsiteY0" fmla="*/ 0 h 2028593"/>
                <a:gd name="connsiteX1" fmla="*/ 420458 w 429315"/>
                <a:gd name="connsiteY1" fmla="*/ 405296 h 2028593"/>
                <a:gd name="connsiteX2" fmla="*/ 429315 w 429315"/>
                <a:gd name="connsiteY2" fmla="*/ 2028593 h 2028593"/>
                <a:gd name="connsiteX3" fmla="*/ 15874 w 429315"/>
                <a:gd name="connsiteY3" fmla="*/ 1614839 h 2028593"/>
                <a:gd name="connsiteX4" fmla="*/ 0 w 429315"/>
                <a:gd name="connsiteY4" fmla="*/ 0 h 202859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5874 w 432411"/>
                <a:gd name="connsiteY3" fmla="*/ 1614839 h 2020133"/>
                <a:gd name="connsiteX4" fmla="*/ 0 w 432411"/>
                <a:gd name="connsiteY4" fmla="*/ 0 h 2020133"/>
                <a:gd name="connsiteX0" fmla="*/ 0 w 432411"/>
                <a:gd name="connsiteY0" fmla="*/ 0 h 2020133"/>
                <a:gd name="connsiteX1" fmla="*/ 420458 w 432411"/>
                <a:gd name="connsiteY1" fmla="*/ 405296 h 2020133"/>
                <a:gd name="connsiteX2" fmla="*/ 432411 w 432411"/>
                <a:gd name="connsiteY2" fmla="*/ 2020133 h 2020133"/>
                <a:gd name="connsiteX3" fmla="*/ 12778 w 432411"/>
                <a:gd name="connsiteY3" fmla="*/ 1631758 h 2020133"/>
                <a:gd name="connsiteX4" fmla="*/ 0 w 432411"/>
                <a:gd name="connsiteY4" fmla="*/ 0 h 20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1" h="2020133">
                  <a:moveTo>
                    <a:pt x="0" y="0"/>
                  </a:moveTo>
                  <a:lnTo>
                    <a:pt x="420458" y="405296"/>
                  </a:lnTo>
                  <a:cubicBezTo>
                    <a:pt x="422540" y="859284"/>
                    <a:pt x="430329" y="1566145"/>
                    <a:pt x="432411" y="2020133"/>
                  </a:cubicBezTo>
                  <a:lnTo>
                    <a:pt x="12778" y="163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Cube 454"/>
            <p:cNvSpPr/>
            <p:nvPr/>
          </p:nvSpPr>
          <p:spPr>
            <a:xfrm>
              <a:off x="1891049" y="3197635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Cube 455"/>
            <p:cNvSpPr/>
            <p:nvPr/>
          </p:nvSpPr>
          <p:spPr>
            <a:xfrm>
              <a:off x="1857224" y="3234421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Cube 456"/>
            <p:cNvSpPr/>
            <p:nvPr/>
          </p:nvSpPr>
          <p:spPr>
            <a:xfrm>
              <a:off x="1824174" y="3273499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Cube 457"/>
            <p:cNvSpPr/>
            <p:nvPr/>
          </p:nvSpPr>
          <p:spPr>
            <a:xfrm>
              <a:off x="1792093" y="3304614"/>
              <a:ext cx="1581694" cy="1344295"/>
            </a:xfrm>
            <a:prstGeom prst="cube">
              <a:avLst>
                <a:gd name="adj" fmla="val 3308"/>
              </a:avLst>
            </a:prstGeom>
            <a:noFill/>
            <a:ln>
              <a:solidFill>
                <a:schemeClr val="tx1"/>
              </a:solidFill>
            </a:ln>
            <a:scene3d>
              <a:camera prst="orthographicFront">
                <a:rot lat="896495" lon="3310527" rev="8026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1" name="Cube 460"/>
          <p:cNvSpPr/>
          <p:nvPr/>
        </p:nvSpPr>
        <p:spPr>
          <a:xfrm>
            <a:off x="8751019" y="1157057"/>
            <a:ext cx="1581694" cy="1344295"/>
          </a:xfrm>
          <a:prstGeom prst="cube">
            <a:avLst>
              <a:gd name="adj" fmla="val 8167"/>
            </a:avLst>
          </a:prstGeom>
          <a:pattFill prst="wd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scene3d>
            <a:camera prst="orthographicFront">
              <a:rot lat="896495" lon="3310527" rev="802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10355422" y="699500"/>
            <a:ext cx="270076" cy="1760411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Line 14"/>
          <p:cNvSpPr>
            <a:spLocks noChangeShapeType="1"/>
          </p:cNvSpPr>
          <p:nvPr/>
        </p:nvSpPr>
        <p:spPr bwMode="auto">
          <a:xfrm flipV="1">
            <a:off x="9987396" y="1622444"/>
            <a:ext cx="473104" cy="1381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7" name="Line 14"/>
          <p:cNvSpPr>
            <a:spLocks noChangeShapeType="1"/>
          </p:cNvSpPr>
          <p:nvPr/>
        </p:nvSpPr>
        <p:spPr bwMode="auto">
          <a:xfrm flipV="1">
            <a:off x="10625498" y="1481510"/>
            <a:ext cx="316100" cy="914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39" name="Picture 115" descr="Image result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13" y="8060990"/>
            <a:ext cx="4188810" cy="2962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Oval 1071"/>
          <p:cNvSpPr/>
          <p:nvPr/>
        </p:nvSpPr>
        <p:spPr>
          <a:xfrm>
            <a:off x="5259114" y="3117719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5829441" y="3258195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6063696" y="2881626"/>
            <a:ext cx="45719" cy="457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064191" y="4967013"/>
            <a:ext cx="1181455" cy="1494611"/>
            <a:chOff x="5903971" y="1902856"/>
            <a:chExt cx="947726" cy="1090295"/>
          </a:xfrm>
          <a:scene3d>
            <a:camera prst="isometricOffAxis1Left">
              <a:rot lat="20544392" lon="2408557" rev="93070"/>
            </a:camera>
            <a:lightRig rig="threePt" dir="t"/>
          </a:scene3d>
        </p:grpSpPr>
        <p:sp>
          <p:nvSpPr>
            <p:cNvPr id="478" name="Rectangle 477"/>
            <p:cNvSpPr/>
            <p:nvPr/>
          </p:nvSpPr>
          <p:spPr>
            <a:xfrm>
              <a:off x="5903971" y="1902856"/>
              <a:ext cx="947726" cy="1090295"/>
            </a:xfrm>
            <a:prstGeom prst="rect">
              <a:avLst/>
            </a:prstGeom>
            <a:pattFill prst="openDmnd">
              <a:fgClr>
                <a:schemeClr val="tx1"/>
              </a:fgClr>
              <a:bgClr>
                <a:schemeClr val="bg1">
                  <a:lumMod val="65000"/>
                </a:schemeClr>
              </a:bgClr>
            </a:patt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5949725" y="1958985"/>
              <a:ext cx="862668" cy="976885"/>
              <a:chOff x="4798941" y="3255559"/>
              <a:chExt cx="862668" cy="976885"/>
            </a:xfrm>
          </p:grpSpPr>
          <p:sp>
            <p:nvSpPr>
              <p:cNvPr id="480" name="Rectangle 479"/>
              <p:cNvSpPr/>
              <p:nvPr/>
            </p:nvSpPr>
            <p:spPr>
              <a:xfrm>
                <a:off x="540262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31630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574981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488654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05792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497159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230275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143948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4885569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799242" y="325555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540262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531630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5574981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5488654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505792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497159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230275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143948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4885569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4799242" y="335249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40292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31660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575282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488955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05822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497189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5230576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5144249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4885870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799543" y="3450721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540292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31660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575282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88955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05822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7189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30576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144249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885870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799543" y="354765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40232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31600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5574680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5488353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505762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497129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5229974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5143647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4885268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4798941" y="3646156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0232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31600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574680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488353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05762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497129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229974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143647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4885268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4798941" y="3743093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540262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531630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5574981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488654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05792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497159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230275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143948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85569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4799242" y="3841318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40262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31630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574981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5488654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505792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97159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230275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143948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885569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4799242" y="3938255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40323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31690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575583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489256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05852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497219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230877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144550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4886171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799844" y="4037282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540323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531690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5575583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5489256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05852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97219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230877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144550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886171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799844" y="4134219"/>
                <a:ext cx="86026" cy="98225"/>
              </a:xfrm>
              <a:prstGeom prst="rect">
                <a:avLst/>
              </a:prstGeom>
              <a:solidFill>
                <a:srgbClr val="FFFFFF"/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49" name="Straight Connector 448"/>
          <p:cNvCxnSpPr/>
          <p:nvPr/>
        </p:nvCxnSpPr>
        <p:spPr>
          <a:xfrm flipV="1">
            <a:off x="8539624" y="2133975"/>
            <a:ext cx="157424" cy="4924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endCxn id="463" idx="6"/>
          </p:cNvCxnSpPr>
          <p:nvPr/>
        </p:nvCxnSpPr>
        <p:spPr>
          <a:xfrm flipV="1">
            <a:off x="10462726" y="1579706"/>
            <a:ext cx="162772" cy="49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6045663" y="3973339"/>
            <a:ext cx="182808" cy="5908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Text Box 20"/>
          <p:cNvSpPr txBox="1">
            <a:spLocks noChangeArrowheads="1"/>
          </p:cNvSpPr>
          <p:nvPr/>
        </p:nvSpPr>
        <p:spPr bwMode="auto">
          <a:xfrm>
            <a:off x="4738730" y="1616971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Beam splitter Coating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5" name="Text Box 20"/>
          <p:cNvSpPr txBox="1">
            <a:spLocks noChangeArrowheads="1"/>
          </p:cNvSpPr>
          <p:nvPr/>
        </p:nvSpPr>
        <p:spPr bwMode="auto">
          <a:xfrm>
            <a:off x="5179904" y="5386282"/>
            <a:ext cx="1217806" cy="56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RGB </a:t>
            </a:r>
          </a:p>
          <a:p>
            <a:pPr algn="ctr"/>
            <a:r>
              <a:rPr lang="en-US" sz="1400" dirty="0" smtClean="0">
                <a:ea typeface="Times New Roman" charset="0"/>
                <a:cs typeface="Times New Roman" charset="0"/>
              </a:rPr>
              <a:t>Detector</a:t>
            </a:r>
            <a:endParaRPr lang="en-US" sz="1400" dirty="0">
              <a:ea typeface="Times New Roman" charset="0"/>
              <a:cs typeface="Times New Roman" charset="0"/>
            </a:endParaRPr>
          </a:p>
        </p:txBody>
      </p:sp>
      <p:sp>
        <p:nvSpPr>
          <p:cNvPr id="606" name="Text Box 20"/>
          <p:cNvSpPr txBox="1">
            <a:spLocks noChangeArrowheads="1"/>
          </p:cNvSpPr>
          <p:nvPr/>
        </p:nvSpPr>
        <p:spPr bwMode="auto">
          <a:xfrm>
            <a:off x="3348496" y="1975856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7" name="Text Box 20"/>
          <p:cNvSpPr txBox="1">
            <a:spLocks noChangeArrowheads="1"/>
          </p:cNvSpPr>
          <p:nvPr/>
        </p:nvSpPr>
        <p:spPr bwMode="auto">
          <a:xfrm>
            <a:off x="7770819" y="670589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8" name="Text Box 20"/>
          <p:cNvSpPr txBox="1">
            <a:spLocks noChangeArrowheads="1"/>
          </p:cNvSpPr>
          <p:nvPr/>
        </p:nvSpPr>
        <p:spPr bwMode="auto">
          <a:xfrm>
            <a:off x="9644290" y="108322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09" name="Text Box 20"/>
          <p:cNvSpPr txBox="1">
            <a:spLocks noChangeArrowheads="1"/>
          </p:cNvSpPr>
          <p:nvPr/>
        </p:nvSpPr>
        <p:spPr bwMode="auto">
          <a:xfrm>
            <a:off x="4586908" y="4293384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Imaging </a:t>
            </a:r>
          </a:p>
          <a:p>
            <a:pPr algn="ctr"/>
            <a:r>
              <a:rPr lang="en-US" sz="1400" dirty="0" smtClean="0"/>
              <a:t>lens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466" name="Straight Connector 465"/>
          <p:cNvCxnSpPr>
            <a:endCxn id="16" idx="6"/>
          </p:cNvCxnSpPr>
          <p:nvPr/>
        </p:nvCxnSpPr>
        <p:spPr>
          <a:xfrm flipV="1">
            <a:off x="4195551" y="3400828"/>
            <a:ext cx="189798" cy="620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505" idx="3"/>
          </p:cNvCxnSpPr>
          <p:nvPr/>
        </p:nvCxnSpPr>
        <p:spPr>
          <a:xfrm>
            <a:off x="6342170" y="4948083"/>
            <a:ext cx="101910" cy="4307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413757" y="2218346"/>
                <a:ext cx="741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3757" y="2218346"/>
                <a:ext cx="741165" cy="276999"/>
              </a:xfrm>
              <a:prstGeom prst="rect">
                <a:avLst/>
              </a:prstGeom>
              <a:blipFill>
                <a:blip r:embed="rId23"/>
                <a:stretch>
                  <a:fillRect l="-6557" t="-2222" r="-106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TextBox 579"/>
              <p:cNvSpPr txBox="1"/>
              <p:nvPr/>
            </p:nvSpPr>
            <p:spPr>
              <a:xfrm>
                <a:off x="7524023" y="1227940"/>
                <a:ext cx="53578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80" name="TextBox 5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023" y="1227940"/>
                <a:ext cx="535788" cy="200055"/>
              </a:xfrm>
              <a:prstGeom prst="rect">
                <a:avLst/>
              </a:prstGeom>
              <a:blipFill>
                <a:blip r:embed="rId24"/>
                <a:stretch>
                  <a:fillRect l="-6818" r="-102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4653208" y="1552544"/>
            <a:ext cx="2509086" cy="51963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/>
          <p:cNvSpPr/>
          <p:nvPr/>
        </p:nvSpPr>
        <p:spPr>
          <a:xfrm rot="15271874" flipV="1">
            <a:off x="13771446" y="1472034"/>
            <a:ext cx="1283316" cy="740769"/>
          </a:xfrm>
          <a:prstGeom prst="bentArrow">
            <a:avLst>
              <a:gd name="adj1" fmla="val 25000"/>
              <a:gd name="adj2" fmla="val 29790"/>
              <a:gd name="adj3" fmla="val 47958"/>
              <a:gd name="adj4" fmla="val 51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1" name="Straight Connector 580"/>
          <p:cNvCxnSpPr/>
          <p:nvPr/>
        </p:nvCxnSpPr>
        <p:spPr>
          <a:xfrm flipH="1">
            <a:off x="1674740" y="4529381"/>
            <a:ext cx="10578727" cy="310423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 Box 20"/>
          <p:cNvSpPr txBox="1">
            <a:spLocks noChangeArrowheads="1"/>
          </p:cNvSpPr>
          <p:nvPr/>
        </p:nvSpPr>
        <p:spPr bwMode="auto">
          <a:xfrm>
            <a:off x="5128137" y="6743469"/>
            <a:ext cx="1595218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700" b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RGB Shot</a:t>
            </a:r>
            <a:endParaRPr lang="en-US" sz="1700" b="1" dirty="0">
              <a:solidFill>
                <a:srgbClr val="FF000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450" name="Straight Arrow Connector 449"/>
          <p:cNvCxnSpPr/>
          <p:nvPr/>
        </p:nvCxnSpPr>
        <p:spPr>
          <a:xfrm flipV="1">
            <a:off x="7742015" y="3305402"/>
            <a:ext cx="0" cy="14905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Arrow Connector 583"/>
          <p:cNvCxnSpPr/>
          <p:nvPr/>
        </p:nvCxnSpPr>
        <p:spPr>
          <a:xfrm flipV="1">
            <a:off x="7162294" y="3948411"/>
            <a:ext cx="3507220" cy="1003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Flowchart: Magnetic Disk 459"/>
          <p:cNvSpPr/>
          <p:nvPr/>
        </p:nvSpPr>
        <p:spPr>
          <a:xfrm>
            <a:off x="10770994" y="3430356"/>
            <a:ext cx="1149995" cy="896904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Text Box 20"/>
          <p:cNvSpPr txBox="1">
            <a:spLocks noChangeArrowheads="1"/>
          </p:cNvSpPr>
          <p:nvPr/>
        </p:nvSpPr>
        <p:spPr bwMode="auto">
          <a:xfrm>
            <a:off x="10704824" y="3758141"/>
            <a:ext cx="1281936" cy="6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>
              <a:spcAft>
                <a:spcPts val="800"/>
              </a:spcAft>
            </a:pPr>
            <a:r>
              <a:rPr lang="en-US" sz="1400" dirty="0" smtClean="0"/>
              <a:t>Reconstruction Algorithm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586" name="Line 14"/>
          <p:cNvSpPr>
            <a:spLocks noChangeShapeType="1"/>
          </p:cNvSpPr>
          <p:nvPr/>
        </p:nvSpPr>
        <p:spPr bwMode="auto">
          <a:xfrm>
            <a:off x="11346965" y="2624417"/>
            <a:ext cx="7481" cy="10212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7" name="Text Box 20"/>
          <p:cNvSpPr txBox="1">
            <a:spLocks noChangeArrowheads="1"/>
          </p:cNvSpPr>
          <p:nvPr/>
        </p:nvSpPr>
        <p:spPr bwMode="auto">
          <a:xfrm>
            <a:off x="7561856" y="3860747"/>
            <a:ext cx="1034574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404040"/>
                </a:solidFill>
                <a:ea typeface="Times New Roman" charset="0"/>
                <a:cs typeface="Times New Roman" charset="0"/>
              </a:rPr>
              <a:t>Sensing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588" name="Text Box 20"/>
          <p:cNvSpPr txBox="1">
            <a:spLocks noChangeArrowheads="1"/>
          </p:cNvSpPr>
          <p:nvPr/>
        </p:nvSpPr>
        <p:spPr bwMode="auto">
          <a:xfrm>
            <a:off x="8814392" y="4420829"/>
            <a:ext cx="1310710" cy="38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404040"/>
                </a:solidFill>
                <a:ea typeface="Times New Roman" charset="0"/>
                <a:cs typeface="Times New Roman" charset="0"/>
              </a:rPr>
              <a:t>Reconstruction</a:t>
            </a:r>
            <a:endParaRPr lang="en-US" sz="1400" dirty="0">
              <a:solidFill>
                <a:srgbClr val="404040"/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5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13752</TotalTime>
  <Words>311</Words>
  <Application>Microsoft Office PowerPoint</Application>
  <PresentationFormat>Widescreen</PresentationFormat>
  <Paragraphs>148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lgalvis</dc:creator>
  <cp:lastModifiedBy>lgalvis</cp:lastModifiedBy>
  <cp:revision>115</cp:revision>
  <dcterms:created xsi:type="dcterms:W3CDTF">2016-08-12T22:09:51Z</dcterms:created>
  <dcterms:modified xsi:type="dcterms:W3CDTF">2016-10-10T14:41:03Z</dcterms:modified>
</cp:coreProperties>
</file>